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sldIdLst>
    <p:sldId id="304" r:id="rId4"/>
    <p:sldId id="303" r:id="rId6"/>
    <p:sldId id="257" r:id="rId7"/>
    <p:sldId id="260" r:id="rId8"/>
    <p:sldId id="261" r:id="rId9"/>
    <p:sldId id="264" r:id="rId10"/>
    <p:sldId id="266" r:id="rId11"/>
    <p:sldId id="267" r:id="rId12"/>
    <p:sldId id="268" r:id="rId13"/>
    <p:sldId id="276" r:id="rId14"/>
    <p:sldId id="278" r:id="rId15"/>
    <p:sldId id="280" r:id="rId16"/>
    <p:sldId id="282" r:id="rId17"/>
    <p:sldId id="289" r:id="rId18"/>
    <p:sldId id="293" r:id="rId19"/>
    <p:sldId id="295" r:id="rId20"/>
    <p:sldId id="285" r:id="rId21"/>
    <p:sldId id="298" r:id="rId22"/>
    <p:sldId id="299" r:id="rId23"/>
    <p:sldId id="300" r:id="rId24"/>
    <p:sldId id="301" r:id="rId25"/>
  </p:sldIdLst>
  <p:sldSz cx="12192000" cy="6858000"/>
  <p:notesSz cx="6858000" cy="9144000"/>
  <p:embeddedFontLst>
    <p:embeddedFont>
      <p:font typeface="Andalus" panose="02020603050405020304" charset="0"/>
      <p:regular r:id="rId29"/>
    </p:embeddedFont>
    <p:embeddedFont>
      <p:font typeface="Algerian" panose="04020705040A02060702" pitchFamily="82" charset="0"/>
      <p:regular r:id="rId30"/>
    </p:embeddedFont>
    <p:embeddedFont>
      <p:font typeface="Castellar" panose="020A0402060406010301" pitchFamily="18" charset="0"/>
      <p:regular r:id="rId31"/>
    </p:embeddedFont>
    <p:embeddedFont>
      <p:font typeface="Agency FB" panose="020B0503020202020204" pitchFamily="34" charset="0"/>
      <p:regular r:id="rId32"/>
      <p:bold r:id="rId33"/>
    </p:embeddedFont>
    <p:embeddedFont>
      <p:font typeface="Garamond" panose="02020404030301010803" pitchFamily="18" charset="0"/>
      <p:regular r:id="rId34"/>
      <p:bold r:id="rId35"/>
      <p:italic r:id="rId36"/>
    </p:embeddedFont>
    <p:embeddedFont>
      <p:font typeface="NSimSun" panose="02010609030101010101" pitchFamily="49" charset="-122"/>
      <p:regular r:id="rId37"/>
    </p:embeddedFont>
    <p:embeddedFont>
      <p:font typeface="Bahnschrift SemiBold Condensed" panose="020B0502040204020203" pitchFamily="34" charset="0"/>
      <p:regular r:id="rId38"/>
    </p:embeddedFont>
    <p:embeddedFont>
      <p:font typeface="Bahnschrift Condensed" panose="020B0502040204020203" pitchFamily="34" charset="0"/>
      <p:regular r:id="rId39"/>
    </p:embeddedFont>
    <p:embeddedFont>
      <p:font typeface="Copperplate Gothic Bold" panose="020E0705020206020404" pitchFamily="34" charset="0"/>
      <p:regular r:id="rId40"/>
    </p:embeddedFont>
    <p:embeddedFont>
      <p:font typeface="Bodoni MT Black" panose="02070A03080606020203" pitchFamily="18" charset="0"/>
      <p:bold r:id="rId41"/>
    </p:embeddedFont>
    <p:embeddedFont>
      <p:font typeface="Lucida Sans" panose="020B0602030504020204" pitchFamily="34" charset="0"/>
      <p:regular r:id="rId42"/>
      <p:bold r:id="rId43"/>
      <p:italic r:id="rId44"/>
    </p:embeddedFont>
    <p:embeddedFont>
      <p:font typeface="Calibri" panose="020F0502020204030204" charset="0"/>
      <p:regular r:id="rId45"/>
      <p:bold r:id="rId46"/>
      <p:italic r:id="rId47"/>
      <p:boldItalic r:id="rId48"/>
    </p:embeddedFont>
    <p:embeddedFont>
      <p:font typeface="Calibri Light" panose="020F0302020204030204" charset="0"/>
      <p:regular r:id="rId49"/>
      <p:italic r:id="rId50"/>
    </p:embeddedFont>
    <p:embeddedFont>
      <p:font typeface="Bernard MT Condensed" panose="02050806060905020404" pitchFamily="18" charset="0"/>
      <p:regular r:id="rId51"/>
    </p:embeddedFont>
    <p:embeddedFont>
      <p:font typeface="Bahnschrift Light" panose="020B0502040204020203" pitchFamily="34" charset="0"/>
      <p:regular r:id="rId52"/>
    </p:embeddedFont>
    <p:embeddedFont>
      <p:font typeface="Bahnschrift SemiBold" panose="020B0502040204020203" pitchFamily="34" charset="0"/>
      <p:regular r:id="rId53"/>
    </p:embeddedFont>
    <p:embeddedFont>
      <p:font typeface="Forte" panose="03060902040502070203" pitchFamily="66" charset="0"/>
      <p:regular r:id="rId54"/>
    </p:embeddedFont>
    <p:embeddedFont>
      <p:font typeface="Bodoni MT" panose="02070603080606020203" pitchFamily="18" charset="0"/>
      <p:regular r:id="rId55"/>
      <p:bold r:id="rId56"/>
      <p:italic r:id="rId57"/>
      <p:boldItalic r:id="rId58"/>
    </p:embeddedFont>
    <p:embeddedFont>
      <p:font typeface="Franklin Gothic Book" panose="020B0503020102020204" charset="0"/>
      <p:regular r:id="rId59"/>
      <p:italic r:id="rId60"/>
    </p:embeddedFont>
    <p:embeddedFont>
      <p:font typeface="Gill Sans MT" panose="020B0502020104020203"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35E9"/>
    <a:srgbClr val="FF3300"/>
    <a:srgbClr val="000066"/>
    <a:srgbClr val="299D9D"/>
    <a:srgbClr val="3A41CE"/>
    <a:srgbClr val="2E7E86"/>
    <a:srgbClr val="872D2D"/>
    <a:srgbClr val="B1A2A2"/>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0" autoAdjust="0"/>
    <p:restoredTop sz="94660"/>
  </p:normalViewPr>
  <p:slideViewPr>
    <p:cSldViewPr snapToGrid="0">
      <p:cViewPr varScale="1">
        <p:scale>
          <a:sx n="74" d="100"/>
          <a:sy n="74"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4" Type="http://schemas.openxmlformats.org/officeDocument/2006/relationships/font" Target="fonts/font36.fntdata"/><Relationship Id="rId63" Type="http://schemas.openxmlformats.org/officeDocument/2006/relationships/font" Target="fonts/font35.fntdata"/><Relationship Id="rId62" Type="http://schemas.openxmlformats.org/officeDocument/2006/relationships/font" Target="fonts/font34.fntdata"/><Relationship Id="rId61" Type="http://schemas.openxmlformats.org/officeDocument/2006/relationships/font" Target="fonts/font33.fntdata"/><Relationship Id="rId60" Type="http://schemas.openxmlformats.org/officeDocument/2006/relationships/font" Target="fonts/font32.fntdata"/><Relationship Id="rId6" Type="http://schemas.openxmlformats.org/officeDocument/2006/relationships/slide" Target="slides/slide2.xml"/><Relationship Id="rId59" Type="http://schemas.openxmlformats.org/officeDocument/2006/relationships/font" Target="fonts/font31.fntdata"/><Relationship Id="rId58" Type="http://schemas.openxmlformats.org/officeDocument/2006/relationships/font" Target="fonts/font30.fntdata"/><Relationship Id="rId57" Type="http://schemas.openxmlformats.org/officeDocument/2006/relationships/font" Target="fonts/font29.fntdata"/><Relationship Id="rId56" Type="http://schemas.openxmlformats.org/officeDocument/2006/relationships/font" Target="fonts/font28.fntdata"/><Relationship Id="rId55" Type="http://schemas.openxmlformats.org/officeDocument/2006/relationships/font" Target="fonts/font27.fntdata"/><Relationship Id="rId54" Type="http://schemas.openxmlformats.org/officeDocument/2006/relationships/font" Target="fonts/font26.fntdata"/><Relationship Id="rId53" Type="http://schemas.openxmlformats.org/officeDocument/2006/relationships/font" Target="fonts/font25.fntdata"/><Relationship Id="rId52" Type="http://schemas.openxmlformats.org/officeDocument/2006/relationships/font" Target="fonts/font24.fntdata"/><Relationship Id="rId51" Type="http://schemas.openxmlformats.org/officeDocument/2006/relationships/font" Target="fonts/font23.fntdata"/><Relationship Id="rId50" Type="http://schemas.openxmlformats.org/officeDocument/2006/relationships/font" Target="fonts/font22.fntdata"/><Relationship Id="rId5" Type="http://schemas.openxmlformats.org/officeDocument/2006/relationships/notesMaster" Target="notesMasters/notesMaster1.xml"/><Relationship Id="rId49" Type="http://schemas.openxmlformats.org/officeDocument/2006/relationships/font" Target="fonts/font21.fntdata"/><Relationship Id="rId48" Type="http://schemas.openxmlformats.org/officeDocument/2006/relationships/font" Target="fonts/font20.fntdata"/><Relationship Id="rId47" Type="http://schemas.openxmlformats.org/officeDocument/2006/relationships/font" Target="fonts/font19.fntdata"/><Relationship Id="rId46" Type="http://schemas.openxmlformats.org/officeDocument/2006/relationships/font" Target="fonts/font18.fntdata"/><Relationship Id="rId45" Type="http://schemas.openxmlformats.org/officeDocument/2006/relationships/font" Target="fonts/font17.fntdata"/><Relationship Id="rId44" Type="http://schemas.openxmlformats.org/officeDocument/2006/relationships/font" Target="fonts/font16.fntdata"/><Relationship Id="rId43" Type="http://schemas.openxmlformats.org/officeDocument/2006/relationships/font" Target="fonts/font15.fntdata"/><Relationship Id="rId42" Type="http://schemas.openxmlformats.org/officeDocument/2006/relationships/font" Target="fonts/font14.fntdata"/><Relationship Id="rId41" Type="http://schemas.openxmlformats.org/officeDocument/2006/relationships/font" Target="fonts/font13.fntdata"/><Relationship Id="rId40" Type="http://schemas.openxmlformats.org/officeDocument/2006/relationships/font" Target="fonts/font12.fntdata"/><Relationship Id="rId4" Type="http://schemas.openxmlformats.org/officeDocument/2006/relationships/slide" Target="slides/slide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29031-F97C-4475-823D-7D16DDA86442}"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0CB8E-FAA5-4119-9160-F2C1295D1462}"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0B6AA5-3C40-4BC7-95BD-ECB70C2BCD4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D0B6AA5-3C40-4BC7-95BD-ECB70C2BCD4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D0B6AA5-3C40-4BC7-95BD-ECB70C2BCD4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21" name="Text Placeholder 26"/>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endParaRPr lang="en-US" noProof="0"/>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endParaRPr lang="en-US" noProof="0"/>
          </a:p>
        </p:txBody>
      </p:sp>
      <p:sp>
        <p:nvSpPr>
          <p:cNvPr id="23" name="Text Placeholder 26"/>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endParaRPr lang="en-US" noProof="0"/>
          </a:p>
        </p:txBody>
      </p:sp>
      <p:sp>
        <p:nvSpPr>
          <p:cNvPr id="36" name="Text Placeholder 14"/>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endParaRPr lang="en-US" noProof="0"/>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p:nvPr userDrawn="1"/>
        </p:nvSpPr>
        <p:spPr>
          <a:xfrm>
            <a:off x="11682374" y="6430061"/>
            <a:ext cx="241402" cy="197510"/>
          </a:xfrm>
          <a:prstGeom prst="rect">
            <a:avLst/>
          </a:prstGeom>
          <a:noFill/>
          <a:ln w="12700" cap="flat">
            <a:noFill/>
            <a:prstDash val="solid"/>
            <a:miter/>
          </a:ln>
        </p:spPr>
        <p:txBody>
          <a:bodyPr rtlCol="0" anchor="ctr"/>
          <a:lstStyle/>
          <a:p>
            <a:endParaRPr lang="en-US" dirty="0">
              <a:solidFill>
                <a:prstClr val="black"/>
              </a:solidFill>
            </a:endParaRPr>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2" name="Title 1"/>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endParaRPr lang="en-US" noProof="0"/>
          </a:p>
        </p:txBody>
      </p:sp>
      <p:sp>
        <p:nvSpPr>
          <p:cNvPr id="3" name="Slide Number Placeholder 2"/>
          <p:cNvSpPr>
            <a:spLocks noGrp="1"/>
          </p:cNvSpPr>
          <p:nvPr>
            <p:ph type="sldNum" sz="quarter" idx="10"/>
          </p:nvPr>
        </p:nvSpPr>
        <p:spPr/>
        <p:txBody>
          <a:bodyPr/>
          <a:lstStyle>
            <a:lvl1pPr>
              <a:defRPr b="1">
                <a:latin typeface="+mn-lt"/>
              </a:defRPr>
            </a:lvl1p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1" name="Text Placeholder 2"/>
          <p:cNvSpPr>
            <a:spLocks noGrp="1"/>
          </p:cNvSpPr>
          <p:nvPr>
            <p:ph type="body" idx="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2" name="Title 1"/>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endParaRPr lang="en-US" noProof="0"/>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2" name="Text Placeholder 17"/>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endParaRPr lang="en-US" noProof="0"/>
          </a:p>
        </p:txBody>
      </p:sp>
      <p:sp>
        <p:nvSpPr>
          <p:cNvPr id="13" name="Rectangle 12"/>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4" name="Text Placeholder 14"/>
          <p:cNvSpPr>
            <a:spLocks noGrp="1"/>
          </p:cNvSpPr>
          <p:nvPr>
            <p:ph type="body" sz="quarter" idx="15"/>
          </p:nvPr>
        </p:nvSpPr>
        <p:spPr>
          <a:xfrm>
            <a:off x="838199" y="3100269"/>
            <a:ext cx="5288963" cy="2588637"/>
          </a:xfrm>
        </p:spPr>
        <p:txBody>
          <a:bodyPr lIns="0">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2" name="Title 1"/>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endParaRPr lang="en-US" noProof="0"/>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2" name="Text Placeholder 17"/>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endParaRPr lang="en-US" noProof="0"/>
          </a:p>
        </p:txBody>
      </p:sp>
      <p:sp>
        <p:nvSpPr>
          <p:cNvPr id="13" name="Rectangle 12"/>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1" name="Text Placeholder 14"/>
          <p:cNvSpPr>
            <a:spLocks noGrp="1"/>
          </p:cNvSpPr>
          <p:nvPr>
            <p:ph type="body" sz="quarter" idx="15"/>
          </p:nvPr>
        </p:nvSpPr>
        <p:spPr>
          <a:xfrm>
            <a:off x="6817897" y="1125545"/>
            <a:ext cx="4707842" cy="1849304"/>
          </a:xfrm>
        </p:spPr>
        <p:txBody>
          <a:bodyPr>
            <a:normAutofit/>
          </a:bodyPr>
          <a:lstStyle>
            <a:lvl1pPr marL="179705" indent="-179705">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8" name="Text Placeholder 2"/>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endParaRPr lang="en-US" noProof="0"/>
          </a:p>
        </p:txBody>
      </p:sp>
      <p:sp>
        <p:nvSpPr>
          <p:cNvPr id="9"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0" name="Text Placeholder 2"/>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endParaRPr lang="en-US" noProof="0"/>
          </a:p>
        </p:txBody>
      </p:sp>
      <p:sp>
        <p:nvSpPr>
          <p:cNvPr id="11" name="Text Placeholder 26"/>
          <p:cNvSpPr>
            <a:spLocks noGrp="1"/>
          </p:cNvSpPr>
          <p:nvPr>
            <p:ph type="body" sz="quarter" idx="20"/>
          </p:nvPr>
        </p:nvSpPr>
        <p:spPr>
          <a:xfrm>
            <a:off x="1159649"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endParaRPr lang="en-US" noProof="0"/>
          </a:p>
        </p:txBody>
      </p:sp>
      <p:sp>
        <p:nvSpPr>
          <p:cNvPr id="12" name="Text Placeholder 26"/>
          <p:cNvSpPr>
            <a:spLocks noGrp="1"/>
          </p:cNvSpPr>
          <p:nvPr>
            <p:ph type="body" sz="quarter" idx="21"/>
          </p:nvPr>
        </p:nvSpPr>
        <p:spPr>
          <a:xfrm>
            <a:off x="6627121" y="3428501"/>
            <a:ext cx="4365625" cy="2333625"/>
          </a:xfrm>
        </p:spPr>
        <p:txBody>
          <a:bodyPr>
            <a:normAutofit/>
          </a:bodyPr>
          <a:lstStyle>
            <a:lvl1pPr marL="179705" indent="-179705">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endParaRPr lang="en-US" noProof="0"/>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8" name="Rectangle 17"/>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9" name="Text Placeholder 26"/>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4" name="Title 1"/>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8" name="Rectangle 17"/>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6" name="Chart Placeholder 18"/>
          <p:cNvSpPr>
            <a:spLocks noGrp="1"/>
          </p:cNvSpPr>
          <p:nvPr>
            <p:ph type="chart" sz="quarter" idx="32" hasCustomPrompt="1"/>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9" name="Text Placeholder 26"/>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4" name="Title 1"/>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8" name="Rectangle 17"/>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3" name="Table Placeholder 17"/>
          <p:cNvSpPr>
            <a:spLocks noGrp="1"/>
          </p:cNvSpPr>
          <p:nvPr>
            <p:ph type="tbl" sz="quarter" idx="17" hasCustomPrompt="1"/>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p:cNvSpPr/>
          <p:nvPr userDrawn="1"/>
        </p:nvSpPr>
        <p:spPr>
          <a:xfrm>
            <a:off x="11645798" y="6386170"/>
            <a:ext cx="307239" cy="343814"/>
          </a:xfrm>
          <a:prstGeom prst="rect">
            <a:avLst/>
          </a:prstGeom>
          <a:noFill/>
          <a:ln w="12700" cap="flat">
            <a:noFill/>
            <a:prstDash val="solid"/>
            <a:miter/>
          </a:ln>
        </p:spPr>
        <p:txBody>
          <a:bodyPr rtlCol="0" anchor="ctr"/>
          <a:lstStyle/>
          <a:p>
            <a:endParaRPr lang="en-US" dirty="0">
              <a:solidFill>
                <a:prstClr val="black"/>
              </a:solidFill>
            </a:endParaRPr>
          </a:p>
        </p:txBody>
      </p:sp>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4" name="Text Placeholder 26"/>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endParaRPr lang="en-US" noProof="0"/>
          </a:p>
        </p:txBody>
      </p:sp>
      <p:sp>
        <p:nvSpPr>
          <p:cNvPr id="15"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endParaRPr lang="en-US" noProof="0"/>
          </a:p>
        </p:txBody>
      </p:sp>
      <p:sp>
        <p:nvSpPr>
          <p:cNvPr id="16" name="Rectangle 15"/>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D0B6AA5-3C40-4BC7-95BD-ECB70C2BCD4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14" name="Title 1"/>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endParaRPr lang="en-US" noProof="0"/>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6" name="Media Placeholder 7"/>
          <p:cNvSpPr>
            <a:spLocks noGrp="1"/>
          </p:cNvSpPr>
          <p:nvPr>
            <p:ph type="media" sz="quarter" idx="17" hasCustomPrompt="1"/>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12" name="Rectangle 11"/>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16" name="Text Placeholder 26"/>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endParaRPr lang="en-US" noProof="0"/>
          </a:p>
        </p:txBody>
      </p:sp>
      <p:sp>
        <p:nvSpPr>
          <p:cNvPr id="18" name="Text Placeholder 26"/>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endParaRPr lang="en-US" noProof="0"/>
          </a:p>
        </p:txBody>
      </p:sp>
      <p:sp>
        <p:nvSpPr>
          <p:cNvPr id="19" name="Text Placeholder 14"/>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endParaRPr lang="en-US" noProof="0"/>
          </a:p>
        </p:txBody>
      </p:sp>
      <p:sp>
        <p:nvSpPr>
          <p:cNvPr id="20" name="Text Placeholder 26"/>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endParaRPr lang="en-US" noProof="0"/>
          </a:p>
        </p:txBody>
      </p:sp>
      <p:sp>
        <p:nvSpPr>
          <p:cNvPr id="22" name="Text Placeholder 26"/>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endParaRPr lang="en-US" noProof="0"/>
          </a:p>
        </p:txBody>
      </p:sp>
      <p:sp>
        <p:nvSpPr>
          <p:cNvPr id="24" name="Title 1"/>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endParaRPr lang="en-US" noProof="0"/>
          </a:p>
        </p:txBody>
      </p:sp>
      <p:sp>
        <p:nvSpPr>
          <p:cNvPr id="25" name="Rectangle 24"/>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12" name="Rectangle 11"/>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2" name="Title 1"/>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endParaRPr lang="en-US" noProof="0"/>
          </a:p>
        </p:txBody>
      </p:sp>
      <p:sp>
        <p:nvSpPr>
          <p:cNvPr id="5" name="Rectangle 4"/>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9" name="Subtitle 2"/>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5" name="Content Placeholder 2"/>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itle 7"/>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8" name="Title 7"/>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8" name="Title 7"/>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p:cNvSpPr>
            <a:spLocks noGrp="1"/>
          </p:cNvSpPr>
          <p:nvPr>
            <p:ph type="body" idx="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12" name="Content Placeholder 3"/>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4" name="Text Placeholder 4"/>
          <p:cNvSpPr>
            <a:spLocks noGrp="1"/>
          </p:cNvSpPr>
          <p:nvPr>
            <p:ph type="body" sz="quarter" idx="3"/>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16" name="Content Placeholder 5"/>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4" name="Content Placeholder 2"/>
          <p:cNvSpPr>
            <a:spLocks noGrp="1"/>
          </p:cNvSpPr>
          <p:nvPr>
            <p:ph idx="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7" name="Oval 6"/>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3" name="Rectangle 12"/>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11"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p:cNvSpPr>
            <a:spLocks noGrp="1"/>
          </p:cNvSpPr>
          <p:nvPr>
            <p:ph type="body" sz="half" idx="2"/>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5" name="Picture Placeholder 2"/>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
        <p:nvSpPr>
          <p:cNvPr id="18" name="Rectangle 17"/>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2" name="Title 1"/>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endParaRPr lang="en-US" dirty="0">
              <a:solidFill>
                <a:prstClr val="black"/>
              </a:solidFill>
            </a:endParaRPr>
          </a:p>
        </p:txBody>
      </p:sp>
      <p:sp>
        <p:nvSpPr>
          <p:cNvPr id="6" name="Rectangle 5"/>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endParaRPr lang="en-US" dirty="0">
              <a:solidFill>
                <a:prstClr val="black"/>
              </a:solidFill>
            </a:endParaRPr>
          </a:p>
        </p:txBody>
      </p:sp>
      <p:sp>
        <p:nvSpPr>
          <p:cNvPr id="3" name="Slide Number Placeholder 2"/>
          <p:cNvSpPr>
            <a:spLocks noGrp="1"/>
          </p:cNvSpPr>
          <p:nvPr>
            <p:ph type="sldNum" sz="quarter" idx="10"/>
          </p:nvPr>
        </p:nvSpPr>
        <p:spPr/>
        <p:txBody>
          <a:bodyPr/>
          <a:lstStyle/>
          <a:p>
            <a:fld id="{D495E168-DA5E-4888-8D8A-92B118324C14}" type="slidenum">
              <a:rPr lang="en-US" smtClean="0">
                <a:solidFill>
                  <a:prstClr val="white"/>
                </a:solidFill>
              </a:rPr>
            </a:fld>
            <a:endParaRPr lang="en-US" dirty="0">
              <a:solidFill>
                <a:prstClr val="white"/>
              </a:solidFill>
            </a:endParaRPr>
          </a:p>
        </p:txBody>
      </p:sp>
      <p:sp>
        <p:nvSpPr>
          <p:cNvPr id="4" name="Date Placeholder 3"/>
          <p:cNvSpPr>
            <a:spLocks noGrp="1"/>
          </p:cNvSpPr>
          <p:nvPr>
            <p:ph type="dt" sz="half" idx="11"/>
          </p:nvPr>
        </p:nvSpPr>
        <p:spPr/>
        <p:txBody>
          <a:bodyPr/>
          <a:lstStyle/>
          <a:p>
            <a:r>
              <a:rPr lang="en-US" dirty="0">
                <a:solidFill>
                  <a:srgbClr val="CBFF00"/>
                </a:solidFill>
              </a:rPr>
              <a:t>MM.DD.20XX</a:t>
            </a:r>
            <a:endParaRPr lang="en-US" dirty="0">
              <a:solidFill>
                <a:srgbClr val="CBFF00"/>
              </a:solidFill>
            </a:endParaRPr>
          </a:p>
        </p:txBody>
      </p:sp>
      <p:sp>
        <p:nvSpPr>
          <p:cNvPr id="5" name="Footer Placeholder 4"/>
          <p:cNvSpPr>
            <a:spLocks noGrp="1"/>
          </p:cNvSpPr>
          <p:nvPr>
            <p:ph type="ftr" sz="quarter" idx="12"/>
          </p:nvPr>
        </p:nvSpPr>
        <p:spPr/>
        <p:txBody>
          <a:bodyPr/>
          <a:lstStyle/>
          <a:p>
            <a:r>
              <a:rPr lang="en-US" dirty="0">
                <a:solidFill>
                  <a:srgbClr val="CBFF00"/>
                </a:solidFill>
              </a:rPr>
              <a:t>ADD A FOOTER</a:t>
            </a:r>
            <a:endParaRPr lang="en-US" dirty="0">
              <a:solidFill>
                <a:srgbClr val="CBFF00"/>
              </a:solidFill>
            </a:endParaRPr>
          </a:p>
        </p:txBody>
      </p:sp>
      <p:sp>
        <p:nvSpPr>
          <p:cNvPr id="15" name="Oval 14"/>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endParaRPr lang="en-US" dirty="0">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0B6AA5-3C40-4BC7-95BD-ECB70C2BCD4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endParaRPr lang="en-US" dirty="0">
              <a:solidFill>
                <a:prstClr val="black"/>
              </a:solidFill>
            </a:endParaRPr>
          </a:p>
        </p:txBody>
      </p:sp>
      <p:sp>
        <p:nvSpPr>
          <p:cNvPr id="14" name="Title 1"/>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endParaRPr lang="en-US" noProof="0"/>
          </a:p>
        </p:txBody>
      </p:sp>
      <p:sp>
        <p:nvSpPr>
          <p:cNvPr id="18" name="Rectangle 17"/>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endParaRPr lang="en-US" dirty="0">
              <a:solidFill>
                <a:prstClr val="black"/>
              </a:solidFill>
            </a:endParaRPr>
          </a:p>
        </p:txBody>
      </p:sp>
      <p:sp>
        <p:nvSpPr>
          <p:cNvPr id="31" name="Text Placeholder 21"/>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endParaRPr lang="en-US" noProof="0"/>
          </a:p>
        </p:txBody>
      </p:sp>
      <p:sp>
        <p:nvSpPr>
          <p:cNvPr id="32" name="Text Placeholder 24"/>
          <p:cNvSpPr>
            <a:spLocks noGrp="1"/>
          </p:cNvSpPr>
          <p:nvPr>
            <p:ph type="body" sz="quarter" idx="14"/>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3" name="Text Placeholder 21"/>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endParaRPr lang="en-US" noProof="0"/>
          </a:p>
        </p:txBody>
      </p:sp>
      <p:sp>
        <p:nvSpPr>
          <p:cNvPr id="34" name="Text Placeholder 24"/>
          <p:cNvSpPr>
            <a:spLocks noGrp="1"/>
          </p:cNvSpPr>
          <p:nvPr>
            <p:ph type="body" sz="quarter" idx="16"/>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5" name="Text Placeholder 21"/>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endParaRPr lang="en-US" noProof="0"/>
          </a:p>
        </p:txBody>
      </p:sp>
      <p:sp>
        <p:nvSpPr>
          <p:cNvPr id="36" name="Text Placeholder 24"/>
          <p:cNvSpPr>
            <a:spLocks noGrp="1"/>
          </p:cNvSpPr>
          <p:nvPr>
            <p:ph type="body" sz="quarter" idx="18"/>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endParaRPr lang="en-US" noProof="0"/>
          </a:p>
        </p:txBody>
      </p:sp>
      <p:sp>
        <p:nvSpPr>
          <p:cNvPr id="37" name="Text Placeholder 24"/>
          <p:cNvSpPr>
            <a:spLocks noGrp="1"/>
          </p:cNvSpPr>
          <p:nvPr>
            <p:ph type="body" sz="quarter" idx="19"/>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38" name="Text Placeholder 24"/>
          <p:cNvSpPr>
            <a:spLocks noGrp="1"/>
          </p:cNvSpPr>
          <p:nvPr>
            <p:ph type="body" sz="quarter" idx="20"/>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39" name="Text Placeholder 24"/>
          <p:cNvSpPr>
            <a:spLocks noGrp="1"/>
          </p:cNvSpPr>
          <p:nvPr>
            <p:ph type="body" sz="quarter" idx="2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40" name="Text Placeholder 24"/>
          <p:cNvSpPr>
            <a:spLocks noGrp="1"/>
          </p:cNvSpPr>
          <p:nvPr>
            <p:ph type="body" sz="quarter" idx="22"/>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endParaRPr lang="en-US" noProof="0"/>
          </a:p>
        </p:txBody>
      </p:sp>
      <p:sp>
        <p:nvSpPr>
          <p:cNvPr id="41" name="Text Placeholder 24"/>
          <p:cNvSpPr>
            <a:spLocks noGrp="1"/>
          </p:cNvSpPr>
          <p:nvPr>
            <p:ph type="body" sz="quarter" idx="23"/>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endParaRPr lang="en-US" noProof="0"/>
          </a:p>
        </p:txBody>
      </p:sp>
      <p:sp>
        <p:nvSpPr>
          <p:cNvPr id="42" name="Text Placeholder 24"/>
          <p:cNvSpPr>
            <a:spLocks noGrp="1"/>
          </p:cNvSpPr>
          <p:nvPr>
            <p:ph type="body" sz="quarter" idx="24"/>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endParaRPr lang="en-US" noProof="0"/>
          </a:p>
        </p:txBody>
      </p:sp>
      <p:sp>
        <p:nvSpPr>
          <p:cNvPr id="43" name="Text Placeholder 24"/>
          <p:cNvSpPr>
            <a:spLocks noGrp="1"/>
          </p:cNvSpPr>
          <p:nvPr>
            <p:ph type="body" sz="quarter" idx="25"/>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endParaRPr lang="en-US" noProof="0"/>
          </a:p>
        </p:txBody>
      </p:sp>
      <p:sp>
        <p:nvSpPr>
          <p:cNvPr id="44" name="Picture Placeholder 12"/>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D0B6AA5-3C40-4BC7-95BD-ECB70C2BCD4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D0B6AA5-3C40-4BC7-95BD-ECB70C2BCD46}"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0B6AA5-3C40-4BC7-95BD-ECB70C2BCD46}"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B6AA5-3C40-4BC7-95BD-ECB70C2BCD46}"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0B6AA5-3C40-4BC7-95BD-ECB70C2BCD4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0B6AA5-3C40-4BC7-95BD-ECB70C2BCD4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9D82385-B845-4A24-96B1-6021427F088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6AA5-3C40-4BC7-95BD-ECB70C2BCD46}"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82385-B845-4A24-96B1-6021427F088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smtClean="0">
                <a:solidFill>
                  <a:prstClr val="white"/>
                </a:solidFill>
              </a:rPr>
            </a:fld>
            <a:endParaRPr lang="en-US" dirty="0">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Date Placeholder 3"/>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dirty="0">
                <a:solidFill>
                  <a:srgbClr val="CBFF00"/>
                </a:solidFill>
              </a:rPr>
              <a:t>MM.DD.20XX</a:t>
            </a:r>
            <a:endParaRPr lang="en-US" dirty="0">
              <a:solidFill>
                <a:srgbClr val="CBFF00"/>
              </a:solidFill>
            </a:endParaRPr>
          </a:p>
        </p:txBody>
      </p:sp>
      <p:sp>
        <p:nvSpPr>
          <p:cNvPr id="11" name="Footer Placeholder 4"/>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dirty="0">
                <a:solidFill>
                  <a:srgbClr val="CBFF00"/>
                </a:solidFill>
              </a:rPr>
              <a:t>ADD A FOOTER</a:t>
            </a:r>
            <a:endParaRPr lang="en-US" dirty="0">
              <a:solidFill>
                <a:srgbClr val="CBFF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9.jpeg"/><Relationship Id="rId1"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5" name="Picture 24" descr="person with bookbag staring out over the mountains"/>
          <p:cNvPicPr>
            <a:picLocks noChangeAspect="1"/>
          </p:cNvPicPr>
          <p:nvPr/>
        </p:nvPicPr>
        <p:blipFill rotWithShape="1">
          <a:blip r:embed="rId2" cstate="hqprint"/>
          <a:srcRect/>
          <a:stretch>
            <a:fillRect/>
          </a:stretch>
        </p:blipFill>
        <p:spPr>
          <a:xfrm>
            <a:off x="0" y="10"/>
            <a:ext cx="12191999" cy="6859300"/>
          </a:xfrm>
          <a:prstGeom prst="rect">
            <a:avLst/>
          </a:prstGeom>
        </p:spPr>
      </p:pic>
      <p:sp>
        <p:nvSpPr>
          <p:cNvPr id="30" name="Rectangle 29"/>
          <p:cNvSpPr>
            <a:spLocks noGrp="1" noRot="1" noChangeAspect="1" noMove="1" noResize="1" noEditPoints="1" noAdjustHandles="1" noChangeArrowheads="1" noChangeShapeType="1" noTextEdit="1"/>
          </p:cNvSpPr>
          <p:nvPr/>
        </p:nvSpPr>
        <p:spPr bwMode="ltGray">
          <a:xfrm>
            <a:off x="-258" y="1270"/>
            <a:ext cx="12192000" cy="6858000"/>
          </a:xfrm>
          <a:prstGeom prst="rect">
            <a:avLst/>
          </a:prstGeom>
          <a:gradFill>
            <a:gsLst>
              <a:gs pos="100000">
                <a:schemeClr val="tx2">
                  <a:alpha val="0"/>
                  <a:lumMod val="0"/>
                  <a:lumOff val="100000"/>
                </a:schemeClr>
              </a:gs>
              <a:gs pos="100000">
                <a:schemeClr val="tx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gradFill>
                  <a:gsLst>
                    <a:gs pos="0">
                      <a:srgbClr val="FECF40"/>
                    </a:gs>
                    <a:gs pos="100000">
                      <a:srgbClr val="846C21"/>
                    </a:gs>
                  </a:gsLst>
                  <a:lin scaled="0"/>
                </a:gradFill>
              </a:rPr>
              <a:t>    </a:t>
            </a:r>
            <a:endParaRPr lang="en-US" dirty="0">
              <a:gradFill>
                <a:gsLst>
                  <a:gs pos="0">
                    <a:srgbClr val="FECF40"/>
                  </a:gs>
                  <a:gs pos="100000">
                    <a:srgbClr val="846C21"/>
                  </a:gs>
                </a:gsLst>
                <a:lin scaled="0"/>
              </a:gradFill>
            </a:endParaRPr>
          </a:p>
          <a:p>
            <a:pPr algn="just"/>
            <a:endParaRPr lang="en-US" sz="4000" dirty="0">
              <a:solidFill>
                <a:srgbClr val="FF0000"/>
              </a:solidFill>
              <a:latin typeface="Andalus" panose="02020603050405020304" charset="0"/>
              <a:cs typeface="Andalus" panose="02020603050405020304" charset="0"/>
            </a:endParaRPr>
          </a:p>
          <a:p>
            <a:pPr algn="just"/>
            <a:r>
              <a:rPr lang="en-US" sz="4000" dirty="0">
                <a:solidFill>
                  <a:srgbClr val="FF0000"/>
                </a:solidFill>
                <a:latin typeface="Andalus" panose="02020603050405020304" charset="0"/>
                <a:cs typeface="Andalus" panose="02020603050405020304" charset="0"/>
              </a:rPr>
              <a:t>  Team Members</a:t>
            </a:r>
            <a:endParaRPr lang="en-US" sz="4000" dirty="0">
              <a:solidFill>
                <a:srgbClr val="FF0000"/>
              </a:solidFill>
              <a:latin typeface="Andalus" panose="02020603050405020304" charset="0"/>
              <a:cs typeface="Andalus" panose="02020603050405020304" charset="0"/>
            </a:endParaRPr>
          </a:p>
          <a:p>
            <a:pPr marL="285750" indent="-285750" algn="just">
              <a:buFont typeface="Arial" panose="020B0604020202020204" pitchFamily="34" charset="0"/>
              <a:buChar char="•"/>
            </a:pPr>
            <a:r>
              <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rPr>
              <a:t>Tirupati Sabath</a:t>
            </a:r>
            <a:endPar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endParaRPr>
          </a:p>
          <a:p>
            <a:pPr marL="285750" indent="-285750" algn="just">
              <a:buFont typeface="Arial" panose="020B0604020202020204" pitchFamily="34" charset="0"/>
              <a:buChar char="•"/>
            </a:pPr>
            <a:r>
              <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rPr>
              <a:t>Karthik Pragada</a:t>
            </a:r>
            <a:endPar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endParaRPr>
          </a:p>
          <a:p>
            <a:pPr marL="285750" indent="-285750" algn="just">
              <a:buFont typeface="Arial" panose="020B0604020202020204" pitchFamily="34" charset="0"/>
              <a:buChar char="•"/>
            </a:pPr>
            <a:r>
              <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rPr>
              <a:t>Kranthi Renam</a:t>
            </a:r>
            <a:endPar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endParaRPr>
          </a:p>
          <a:p>
            <a:pPr marL="285750" indent="-285750" algn="just">
              <a:buFont typeface="Arial" panose="020B0604020202020204" pitchFamily="34" charset="0"/>
              <a:buChar char="•"/>
            </a:pPr>
            <a:r>
              <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rPr>
              <a:t>Ruksana Begum</a:t>
            </a:r>
            <a:endParaRPr lang="en-US" sz="2800" b="1" dirty="0">
              <a:gradFill>
                <a:gsLst>
                  <a:gs pos="0">
                    <a:srgbClr val="FBFB11"/>
                  </a:gs>
                  <a:gs pos="100000">
                    <a:srgbClr val="838309"/>
                  </a:gs>
                </a:gsLst>
                <a:lin scaled="0"/>
              </a:gradFill>
              <a:latin typeface="Algerian" panose="04020705040A02060702" pitchFamily="82" charset="0"/>
              <a:cs typeface="Algerian" panose="04020705040A02060702" pitchFamily="82" charset="0"/>
            </a:endParaRPr>
          </a:p>
        </p:txBody>
      </p:sp>
      <p:sp>
        <p:nvSpPr>
          <p:cNvPr id="2" name="Title 1"/>
          <p:cNvSpPr>
            <a:spLocks noGrp="1"/>
          </p:cNvSpPr>
          <p:nvPr>
            <p:ph type="ctrTitle"/>
          </p:nvPr>
        </p:nvSpPr>
        <p:spPr>
          <a:xfrm>
            <a:off x="1915160" y="918210"/>
            <a:ext cx="8361045" cy="1796415"/>
          </a:xfrm>
        </p:spPr>
        <p:txBody>
          <a:bodyPr>
            <a:prstTxWarp prst="textDeflate">
              <a:avLst/>
            </a:prstTxWarp>
            <a:normAutofit/>
          </a:bodyPr>
          <a:lstStyle/>
          <a:p>
            <a:r>
              <a:rPr lang="en-US" sz="9600" dirty="0" smtClean="0">
                <a:ln>
                  <a:solidFill>
                    <a:srgbClr val="00B0F0"/>
                  </a:solidFill>
                </a:ln>
                <a:solidFill>
                  <a:schemeClr val="bg2"/>
                </a:solidFill>
                <a:effectLst>
                  <a:glow rad="228600">
                    <a:schemeClr val="accent5">
                      <a:satMod val="175000"/>
                      <a:alpha val="40000"/>
                    </a:schemeClr>
                  </a:glow>
                </a:effectLst>
                <a:latin typeface="Castellar" panose="020A0402060406010301" pitchFamily="18" charset="0"/>
              </a:rPr>
              <a:t>LOKESH</a:t>
            </a:r>
            <a:endParaRPr lang="en-US" sz="9600" dirty="0">
              <a:ln>
                <a:solidFill>
                  <a:srgbClr val="00B0F0"/>
                </a:solidFill>
              </a:ln>
              <a:solidFill>
                <a:schemeClr val="bg2"/>
              </a:solidFill>
              <a:effectLst>
                <a:glow rad="228600">
                  <a:schemeClr val="accent5">
                    <a:satMod val="175000"/>
                    <a:alpha val="40000"/>
                  </a:schemeClr>
                </a:glow>
              </a:effectLst>
              <a:latin typeface="Castellar" panose="020A0402060406010301" pitchFamily="18" charset="0"/>
            </a:endParaRPr>
          </a:p>
        </p:txBody>
      </p:sp>
      <p:sp>
        <p:nvSpPr>
          <p:cNvPr id="3" name="Rectangle 2"/>
          <p:cNvSpPr/>
          <p:nvPr/>
        </p:nvSpPr>
        <p:spPr>
          <a:xfrm>
            <a:off x="4858300" y="408770"/>
            <a:ext cx="2022763" cy="41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Plain">
              <a:avLst/>
            </a:prstTxWarp>
            <a:scene3d>
              <a:camera prst="orthographicFront"/>
              <a:lightRig rig="soft" dir="t">
                <a:rot lat="0" lon="0" rev="15600000"/>
              </a:lightRig>
            </a:scene3d>
            <a:sp3d extrusionH="57150" prstMaterial="softEdge">
              <a:bevelT w="25400" h="38100"/>
            </a:sp3d>
          </a:bodyPr>
          <a:lstStyle/>
          <a:p>
            <a:pPr algn="ctr"/>
            <a:r>
              <a:rPr lang="en-US" altLang="en-GB" b="1" dirty="0" smtClean="0">
                <a:solidFill>
                  <a:schemeClr val="accent4"/>
                </a:solidFill>
                <a:latin typeface="Castellar" panose="020A0402060406010301" pitchFamily="18" charset="0"/>
              </a:rPr>
              <a:t>exhibited</a:t>
            </a:r>
            <a:r>
              <a:rPr lang="en-GB" b="1" dirty="0" smtClean="0">
                <a:solidFill>
                  <a:schemeClr val="accent4"/>
                </a:solidFill>
                <a:latin typeface="Castellar" panose="020A0402060406010301" pitchFamily="18" charset="0"/>
              </a:rPr>
              <a:t> By</a:t>
            </a:r>
            <a:endParaRPr lang="en-IN" b="1" dirty="0">
              <a:solidFill>
                <a:schemeClr val="accent4"/>
              </a:solidFill>
              <a:latin typeface="Castellar" panose="020A0402060406010301"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624" y="540327"/>
            <a:ext cx="11014363" cy="5818909"/>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80"/>
            <a:ext cx="10515600" cy="1602458"/>
          </a:xfrm>
        </p:spPr>
        <p:txBody>
          <a:bodyPr>
            <a:noAutofit/>
          </a:bodyPr>
          <a:lstStyle/>
          <a:p>
            <a:pPr lvl="0" algn="ctr">
              <a:lnSpc>
                <a:spcPct val="100000"/>
              </a:lnSpc>
            </a:pPr>
            <a:r>
              <a:rPr lang="en-GB" b="1" u="sng" dirty="0">
                <a:solidFill>
                  <a:schemeClr val="tx2">
                    <a:lumMod val="50000"/>
                  </a:schemeClr>
                </a:solidFill>
                <a:effectLst>
                  <a:outerShdw blurRad="38100" dist="38100" dir="2700000" algn="tl">
                    <a:srgbClr val="000000">
                      <a:alpha val="43137"/>
                    </a:srgbClr>
                  </a:outerShdw>
                </a:effectLst>
                <a:latin typeface="Bernard MT Condensed" panose="02050806060905020404" pitchFamily="18" charset="0"/>
              </a:rPr>
              <a:t>Part 3: Content Ideas and Marketing Strategies</a:t>
            </a:r>
            <a:br>
              <a:rPr lang="en-GB" dirty="0"/>
            </a:br>
            <a:r>
              <a:rPr lang="en-GB" b="1" u="sng" dirty="0">
                <a:solidFill>
                  <a:srgbClr val="FF0000"/>
                </a:solidFill>
                <a:effectLst>
                  <a:outerShdw blurRad="38100" dist="38100" dir="2700000" algn="tl">
                    <a:srgbClr val="000000">
                      <a:alpha val="43137"/>
                    </a:srgbClr>
                  </a:outerShdw>
                </a:effectLst>
                <a:latin typeface="Algerian" panose="04020705040A02060702" pitchFamily="82" charset="0"/>
              </a:rPr>
              <a:t>CONTENT CALENDAR</a:t>
            </a:r>
            <a:endParaRPr lang="en-IN" b="1" u="sng" dirty="0">
              <a:solidFill>
                <a:srgbClr val="FF0000"/>
              </a:solidFill>
              <a:effectLst>
                <a:outerShdw blurRad="38100" dist="38100" dir="2700000" algn="tl">
                  <a:srgbClr val="000000">
                    <a:alpha val="43137"/>
                  </a:srgbClr>
                </a:outerShdw>
              </a:effectLst>
              <a:latin typeface="Algerian" panose="04020705040A02060702" pitchFamily="82"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65" y="1602459"/>
            <a:ext cx="11390000" cy="4950741"/>
          </a:xfrm>
          <a:prstGeom prst="rect">
            <a:avLst/>
          </a:prstGeom>
          <a:blipFill>
            <a:blip r:embed="rId3"/>
            <a:tile tx="0" ty="0" sx="100000" sy="100000" flip="none" algn="tl"/>
          </a:blipFill>
          <a:ln w="88900" cap="sq" cmpd="thickThin">
            <a:solidFill>
              <a:srgbClr val="000000"/>
            </a:solidFill>
            <a:prstDash val="solid"/>
            <a:miter lim="800000"/>
            <a:headEnd/>
            <a:tailEnd/>
          </a:ln>
          <a:effectLst>
            <a:innerShdw blurRad="76200">
              <a:srgbClr val="000000"/>
            </a:innerShdw>
          </a:effectLst>
        </p:spPr>
      </p:pic>
      <p:sp>
        <p:nvSpPr>
          <p:cNvPr id="4" name="Rectangle 3"/>
          <p:cNvSpPr/>
          <p:nvPr/>
        </p:nvSpPr>
        <p:spPr>
          <a:xfrm>
            <a:off x="386365" y="2253804"/>
            <a:ext cx="2266683" cy="206061"/>
          </a:xfrm>
          <a:prstGeom prst="rect">
            <a:avLst/>
          </a:prstGeom>
          <a:solidFill>
            <a:srgbClr val="FFFF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lumMod val="95000"/>
                    <a:lumOff val="5000"/>
                  </a:schemeClr>
                </a:solidFill>
              </a:rPr>
              <a:t>JULY</a:t>
            </a:r>
            <a:endParaRPr lang="en-IN" sz="1200" b="1"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fontScale="92500" lnSpcReduction="10000"/>
          </a:bodyPr>
          <a:lstStyle/>
          <a:p>
            <a:pPr marL="0" lvl="0" indent="0">
              <a:buNone/>
            </a:pPr>
            <a:r>
              <a:rPr lang="en-GB" sz="3600" b="1" i="1"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t>   </a:t>
            </a:r>
            <a:r>
              <a:rPr lang="en-GB" sz="39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t>Content, Ideas &amp; Marketing strategies process</a:t>
            </a:r>
            <a:br>
              <a:rPr lang="en-GB" sz="36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br>
            <a:endParaRPr lang="en-GB" sz="36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Adopt a unique angle with your content. Know Your Audience.</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Tap into current trends. </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Build evergreen content.</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Nurture your email subscribers.</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Create original research.</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Write your case studies. </a:t>
            </a:r>
            <a:endPar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endParaRPr>
          </a:p>
          <a:p>
            <a:pPr>
              <a:lnSpc>
                <a:spcPct val="200000"/>
              </a:lnSpc>
              <a:buFont typeface="Wingdings" panose="05000000000000000000" pitchFamily="2" charset="2"/>
              <a:buChar char="ü"/>
            </a:pPr>
            <a:r>
              <a:rPr lang="en-GB" sz="26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Build Interactive Tools</a:t>
            </a:r>
            <a:r>
              <a:rPr lang="en-GB" sz="2600" dirty="0">
                <a:solidFill>
                  <a:srgbClr val="FF0000"/>
                </a:solidFill>
                <a:latin typeface="Bahnschrift Light" panose="020B0502040204020203" pitchFamily="34" charset="0"/>
                <a:cs typeface="Arial" panose="020B0604020202020204" pitchFamily="34" charset="0"/>
              </a:rPr>
              <a:t>.</a:t>
            </a:r>
            <a:endParaRPr lang="en-GB" sz="2600" dirty="0">
              <a:solidFill>
                <a:srgbClr val="FF0000"/>
              </a:solidFill>
              <a:latin typeface="Bahnschrift Light" panose="020B0502040204020203" pitchFamily="34" charset="0"/>
              <a:cs typeface="Arial" panose="020B0604020202020204" pitchFamily="34" charset="0"/>
            </a:endParaRPr>
          </a:p>
          <a:p>
            <a:pPr marL="0" indent="0">
              <a:buNone/>
            </a:pPr>
            <a:endParaRPr lang="en-IN" sz="3600" b="1" dirty="0"/>
          </a:p>
          <a:p>
            <a:endParaRPr lang="en-GB" sz="3600" dirty="0"/>
          </a:p>
          <a:p>
            <a:pPr marL="0" lvl="0" indent="0">
              <a:buNone/>
            </a:pPr>
            <a:endParaRPr lang="en-IN" sz="36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808"/>
            <a:ext cx="12192000" cy="888642"/>
          </a:xfrm>
          <a:blipFill>
            <a:blip r:embed="rId2"/>
            <a:tile tx="0" ty="0" sx="100000" sy="100000" flip="none" algn="tl"/>
          </a:blipFill>
        </p:spPr>
        <p:txBody>
          <a:bodyPr>
            <a:normAutofit/>
          </a:bodyPr>
          <a:lstStyle/>
          <a:p>
            <a:r>
              <a:rPr lang="en-GB" sz="2800" u="sng" dirty="0">
                <a:solidFill>
                  <a:schemeClr val="bg1"/>
                </a:solidFill>
                <a:latin typeface="Bahnschrift SemiBold" panose="020B0502040204020203" pitchFamily="34" charset="0"/>
              </a:rPr>
              <a:t>Challenges encountered and lessons learned in marketing strategies</a:t>
            </a:r>
            <a:endParaRPr lang="en-IN" sz="2800" u="sng" dirty="0">
              <a:solidFill>
                <a:schemeClr val="bg1"/>
              </a:solidFill>
              <a:latin typeface="Bahnschrift SemiBold" panose="020B0502040204020203" pitchFamily="34" charset="0"/>
            </a:endParaRPr>
          </a:p>
        </p:txBody>
      </p:sp>
      <p:sp>
        <p:nvSpPr>
          <p:cNvPr id="3" name="Content Placeholder 2"/>
          <p:cNvSpPr>
            <a:spLocks noGrp="1"/>
          </p:cNvSpPr>
          <p:nvPr>
            <p:ph idx="1"/>
          </p:nvPr>
        </p:nvSpPr>
        <p:spPr>
          <a:xfrm>
            <a:off x="0" y="888643"/>
            <a:ext cx="12192000" cy="5969357"/>
          </a:xfrm>
          <a:blipFill>
            <a:blip r:embed="rId2"/>
            <a:tile tx="0" ty="0" sx="100000" sy="100000" flip="none" algn="tl"/>
          </a:blipFill>
        </p:spPr>
        <p:txBody>
          <a:bodyPr>
            <a:normAutofit fontScale="77500" lnSpcReduction="20000"/>
          </a:bodyPr>
          <a:lstStyle/>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Recruiting talent.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Maintaining a sufficient budget.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Generating leads.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Finding the right tools.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Being risk-averse.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Moving into new markets.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Retaining customers. </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GB" b="1" i="1" dirty="0">
                <a:solidFill>
                  <a:srgbClr val="FFFF00"/>
                </a:solidFill>
                <a:effectLst>
                  <a:outerShdw blurRad="38100" dist="38100" dir="2700000" algn="tl">
                    <a:srgbClr val="000000">
                      <a:alpha val="43137"/>
                    </a:srgbClr>
                  </a:outerShdw>
                </a:effectLst>
                <a:latin typeface="Lucida Sans" panose="020B0602030504020204" pitchFamily="34" charset="0"/>
              </a:rPr>
              <a:t>Retaining and training staff.</a:t>
            </a:r>
            <a:endParaRPr lang="en-GB"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IN" b="1" i="1" dirty="0">
                <a:solidFill>
                  <a:srgbClr val="FFFF00"/>
                </a:solidFill>
                <a:effectLst>
                  <a:outerShdw blurRad="38100" dist="38100" dir="2700000" algn="tl">
                    <a:srgbClr val="000000">
                      <a:alpha val="43137"/>
                    </a:srgbClr>
                  </a:outerShdw>
                </a:effectLst>
                <a:latin typeface="Lucida Sans" panose="020B0602030504020204" pitchFamily="34" charset="0"/>
              </a:rPr>
              <a:t>Choosing effective tactics.</a:t>
            </a:r>
            <a:endParaRPr lang="en-IN"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lnSpc>
                <a:spcPct val="150000"/>
              </a:lnSpc>
              <a:buFont typeface="Wingdings" panose="05000000000000000000" pitchFamily="2" charset="2"/>
              <a:buChar char="Ø"/>
            </a:pPr>
            <a:r>
              <a:rPr lang="en-IN" b="1" i="1" dirty="0">
                <a:solidFill>
                  <a:srgbClr val="FFFF00"/>
                </a:solidFill>
                <a:effectLst>
                  <a:outerShdw blurRad="38100" dist="38100" dir="2700000" algn="tl">
                    <a:srgbClr val="000000">
                      <a:alpha val="43137"/>
                    </a:srgbClr>
                  </a:outerShdw>
                </a:effectLst>
                <a:latin typeface="Lucida Sans" panose="020B0602030504020204" pitchFamily="34" charset="0"/>
              </a:rPr>
              <a:t>Facing increased competition.</a:t>
            </a:r>
            <a:endParaRPr lang="en-IN" b="1" i="1" dirty="0">
              <a:solidFill>
                <a:srgbClr val="FFFF0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Ø"/>
            </a:pPr>
            <a:endParaRPr lang="en-IN" b="1" i="1" dirty="0">
              <a:solidFill>
                <a:srgbClr val="299D9D"/>
              </a:solidFill>
              <a:effectLst>
                <a:outerShdw blurRad="38100" dist="38100" dir="2700000" algn="tl">
                  <a:srgbClr val="000000">
                    <a:alpha val="43137"/>
                  </a:srgbClr>
                </a:outerShdw>
              </a:effectLst>
              <a:latin typeface="Lucida Sans" panose="020B0602030504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lvl="0" indent="0">
              <a:buNone/>
            </a:pPr>
            <a:r>
              <a:rPr lang="en-GB" b="1" dirty="0" smtClean="0">
                <a:solidFill>
                  <a:srgbClr val="434343"/>
                </a:solidFill>
              </a:rPr>
              <a:t>                                    </a:t>
            </a:r>
            <a:r>
              <a:rPr lang="en-GB" sz="7200" b="1" u="sng" dirty="0" smtClean="0">
                <a:solidFill>
                  <a:schemeClr val="tx1">
                    <a:lumMod val="95000"/>
                    <a:lumOff val="5000"/>
                  </a:schemeClr>
                </a:solidFill>
                <a:effectLst>
                  <a:outerShdw blurRad="38100" dist="38100" dir="2700000" algn="tl">
                    <a:srgbClr val="000000">
                      <a:alpha val="43137"/>
                    </a:srgbClr>
                  </a:outerShdw>
                </a:effectLst>
                <a:latin typeface="Forte" panose="03060902040502070203" pitchFamily="66" charset="0"/>
              </a:rPr>
              <a:t>Instagram </a:t>
            </a:r>
            <a:r>
              <a:rPr lang="en-GB" sz="7200" b="1" u="sng" dirty="0">
                <a:solidFill>
                  <a:schemeClr val="tx1">
                    <a:lumMod val="95000"/>
                    <a:lumOff val="5000"/>
                  </a:schemeClr>
                </a:solidFill>
                <a:effectLst>
                  <a:outerShdw blurRad="38100" dist="38100" dir="2700000" algn="tl">
                    <a:srgbClr val="000000">
                      <a:alpha val="43137"/>
                    </a:srgbClr>
                  </a:outerShdw>
                </a:effectLst>
                <a:latin typeface="Forte" panose="03060902040502070203" pitchFamily="66" charset="0"/>
              </a:rPr>
              <a:t>Story</a:t>
            </a:r>
            <a:endParaRPr lang="en-GB" sz="7200" b="1" u="sng" dirty="0">
              <a:solidFill>
                <a:schemeClr val="tx1">
                  <a:lumMod val="95000"/>
                  <a:lumOff val="5000"/>
                </a:schemeClr>
              </a:solidFill>
              <a:effectLst>
                <a:outerShdw blurRad="38100" dist="38100" dir="2700000" algn="tl">
                  <a:srgbClr val="000000">
                    <a:alpha val="43137"/>
                  </a:srgbClr>
                </a:outerShdw>
              </a:effectLst>
              <a:latin typeface="Forte" panose="03060902040502070203" pitchFamily="66"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697" y="1244315"/>
            <a:ext cx="3568924" cy="2771648"/>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465600">
            <a:off x="564227" y="3190098"/>
            <a:ext cx="3327263" cy="3010424"/>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8967">
            <a:off x="8084096" y="3158028"/>
            <a:ext cx="3482079" cy="296376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blipFill>
            <a:blip r:embed="rId2"/>
            <a:tile tx="0" ty="0" sx="100000" sy="100000" flip="none" algn="tl"/>
          </a:blipFill>
        </p:spPr>
        <p:txBody>
          <a:bodyPr/>
          <a:lstStyle/>
          <a:p>
            <a:pPr marL="0" lvl="0" indent="0" algn="ctr">
              <a:buNone/>
            </a:pPr>
            <a:r>
              <a:rPr lang="en-GB" sz="4800" b="1" u="sng" dirty="0" smtClean="0">
                <a:solidFill>
                  <a:srgbClr val="FF0000"/>
                </a:solidFill>
                <a:effectLst>
                  <a:outerShdw blurRad="38100" dist="38100" dir="2700000" algn="tl">
                    <a:srgbClr val="000000">
                      <a:alpha val="43137"/>
                    </a:srgbClr>
                  </a:outerShdw>
                </a:effectLst>
                <a:latin typeface="Algerian" panose="04020705040A02060702" pitchFamily="82" charset="0"/>
              </a:rPr>
              <a:t>Designs/Video </a:t>
            </a:r>
            <a:r>
              <a:rPr lang="en-GB" sz="4800" b="1" u="sng" dirty="0">
                <a:solidFill>
                  <a:srgbClr val="FF0000"/>
                </a:solidFill>
                <a:effectLst>
                  <a:outerShdw blurRad="38100" dist="38100" dir="2700000" algn="tl">
                    <a:srgbClr val="000000">
                      <a:alpha val="43137"/>
                    </a:srgbClr>
                  </a:outerShdw>
                </a:effectLst>
                <a:latin typeface="Algerian" panose="04020705040A02060702" pitchFamily="82" charset="0"/>
              </a:rPr>
              <a:t>Editing</a:t>
            </a:r>
            <a:endParaRPr lang="en-GB" sz="4800" b="1" u="sng" dirty="0">
              <a:solidFill>
                <a:srgbClr val="FF0000"/>
              </a:solidFill>
              <a:effectLst>
                <a:outerShdw blurRad="38100" dist="38100" dir="2700000" algn="tl">
                  <a:srgbClr val="000000">
                    <a:alpha val="43137"/>
                  </a:srgbClr>
                </a:outerShdw>
              </a:effectLst>
              <a:latin typeface="Algerian" panose="04020705040A02060702" pitchFamily="82" charset="0"/>
            </a:endParaRPr>
          </a:p>
          <a:p>
            <a:pPr marL="0" indent="0" algn="ctr">
              <a:buNone/>
            </a:pPr>
            <a:r>
              <a:rPr lang="en-GB" b="1" i="1" u="sng" dirty="0">
                <a:solidFill>
                  <a:srgbClr val="0B35E9"/>
                </a:solidFill>
                <a:effectLst>
                  <a:outerShdw blurRad="38100" dist="38100" dir="2700000" algn="tl">
                    <a:srgbClr val="000000">
                      <a:alpha val="43137"/>
                    </a:srgbClr>
                  </a:outerShdw>
                </a:effectLst>
                <a:latin typeface="Lucida Sans" panose="020B0602030504020204" pitchFamily="34" charset="0"/>
              </a:rPr>
              <a:t>Tools Familiarization</a:t>
            </a:r>
            <a:endParaRPr lang="en-IN" b="1" i="1" u="sng" dirty="0">
              <a:solidFill>
                <a:srgbClr val="0B35E9"/>
              </a:solidFill>
              <a:effectLst>
                <a:outerShdw blurRad="38100" dist="38100" dir="2700000" algn="tl">
                  <a:srgbClr val="000000">
                    <a:alpha val="43137"/>
                  </a:srgbClr>
                </a:outerShdw>
              </a:effectLst>
              <a:latin typeface="Lucida Sans" panose="020B0602030504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573" y="1814946"/>
            <a:ext cx="8776854" cy="4461162"/>
          </a:xfrm>
          <a:prstGeom prst="rect">
            <a:avLst/>
          </a:prstGeom>
          <a:solidFill>
            <a:srgbClr val="000000">
              <a:shade val="95000"/>
            </a:srgbClr>
          </a:solidFill>
          <a:ln w="444500" cap="sq">
            <a:solidFill>
              <a:srgbClr val="000000"/>
            </a:solidFill>
            <a:miter lim="800000"/>
            <a:headEnd/>
            <a:tailEnd/>
          </a:ln>
          <a:effectLst>
            <a:outerShdw blurRad="254000" dist="190500" dir="2700000" sy="90000" algn="bl" rotWithShape="0">
              <a:srgbClr val="000000">
                <a:alpha val="40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0" lvl="0" indent="0" algn="ctr">
              <a:buNone/>
            </a:pPr>
            <a:r>
              <a:rPr lang="en-GB" sz="3600" b="1" i="1" u="sng" dirty="0">
                <a:solidFill>
                  <a:schemeClr val="tx1">
                    <a:lumMod val="95000"/>
                    <a:lumOff val="5000"/>
                  </a:schemeClr>
                </a:solidFill>
                <a:effectLst>
                  <a:outerShdw blurRad="38100" dist="38100" dir="2700000" algn="tl">
                    <a:srgbClr val="000000">
                      <a:alpha val="43137"/>
                    </a:srgbClr>
                  </a:outerShdw>
                </a:effectLst>
                <a:latin typeface="Bodoni MT Black" panose="02070A03080606020203" pitchFamily="18" charset="0"/>
              </a:rPr>
              <a:t>Social Media </a:t>
            </a:r>
            <a:r>
              <a:rPr lang="en-GB" sz="3600" b="1" i="1" u="sng" dirty="0" smtClean="0">
                <a:solidFill>
                  <a:schemeClr val="tx1">
                    <a:lumMod val="95000"/>
                    <a:lumOff val="5000"/>
                  </a:schemeClr>
                </a:solidFill>
                <a:effectLst>
                  <a:outerShdw blurRad="38100" dist="38100" dir="2700000" algn="tl">
                    <a:srgbClr val="000000">
                      <a:alpha val="43137"/>
                    </a:srgbClr>
                  </a:outerShdw>
                </a:effectLst>
                <a:latin typeface="Bodoni MT Black" panose="02070A03080606020203" pitchFamily="18" charset="0"/>
              </a:rPr>
              <a:t>Ad Campaigns</a:t>
            </a:r>
            <a:endParaRPr lang="en-GB" sz="3600" b="1" i="1" u="sng" dirty="0" smtClean="0">
              <a:solidFill>
                <a:schemeClr val="tx1">
                  <a:lumMod val="95000"/>
                  <a:lumOff val="5000"/>
                </a:schemeClr>
              </a:solidFill>
              <a:effectLst>
                <a:outerShdw blurRad="38100" dist="38100" dir="2700000" algn="tl">
                  <a:srgbClr val="000000">
                    <a:alpha val="43137"/>
                  </a:srgbClr>
                </a:outerShdw>
              </a:effectLst>
              <a:latin typeface="Bodoni MT Black" panose="02070A03080606020203" pitchFamily="18" charset="0"/>
            </a:endParaRPr>
          </a:p>
          <a:p>
            <a:pPr marL="0" lvl="0" indent="0" algn="ctr">
              <a:buNone/>
            </a:pPr>
            <a:endParaRPr lang="en-GB" b="1" i="1" u="sng" dirty="0">
              <a:solidFill>
                <a:srgbClr val="002060"/>
              </a:solidFill>
              <a:effectLst>
                <a:outerShdw blurRad="38100" dist="38100" dir="2700000" algn="tl">
                  <a:srgbClr val="000000">
                    <a:alpha val="43137"/>
                  </a:srgbClr>
                </a:outerShdw>
              </a:effectLst>
              <a:latin typeface="Bodoni MT Black" panose="02070A030806060202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68" y="959664"/>
            <a:ext cx="4452504" cy="353353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551" y="959664"/>
            <a:ext cx="3983994" cy="359092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328" y="3473201"/>
            <a:ext cx="4274944" cy="304479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1" cy="6858000"/>
          </a:xfrm>
        </p:spPr>
        <p:txBody>
          <a:bodyPr/>
          <a:lstStyle/>
          <a:p>
            <a:pPr>
              <a:buFont typeface="Wingdings" panose="05000000000000000000" pitchFamily="2" charset="2"/>
              <a:buChar char="ü"/>
            </a:pPr>
            <a:r>
              <a:rPr lang="en-GB" sz="3200" b="1" i="1" u="sng" dirty="0">
                <a:solidFill>
                  <a:schemeClr val="accent4"/>
                </a:solidFill>
                <a:effectLst>
                  <a:outerShdw blurRad="38100" dist="38100" dir="2700000" algn="tl">
                    <a:srgbClr val="000000">
                      <a:alpha val="43137"/>
                    </a:srgbClr>
                  </a:outerShdw>
                </a:effectLst>
                <a:latin typeface="Lucida Sans" panose="020B0602030504020204" pitchFamily="34" charset="0"/>
              </a:rPr>
              <a:t>Advertising </a:t>
            </a:r>
            <a:r>
              <a:rPr lang="en-GB" sz="3200" b="1" i="1" u="sng" dirty="0" smtClean="0">
                <a:solidFill>
                  <a:schemeClr val="accent4"/>
                </a:solidFill>
                <a:effectLst>
                  <a:outerShdw blurRad="38100" dist="38100" dir="2700000" algn="tl">
                    <a:srgbClr val="000000">
                      <a:alpha val="43137"/>
                    </a:srgbClr>
                  </a:outerShdw>
                </a:effectLst>
                <a:latin typeface="Lucida Sans" panose="020B0602030504020204" pitchFamily="34" charset="0"/>
              </a:rPr>
              <a:t>Goals</a:t>
            </a:r>
            <a:r>
              <a:rPr lang="en-GB" sz="3200" b="1" i="1" u="sng" dirty="0">
                <a:solidFill>
                  <a:schemeClr val="accent4"/>
                </a:solidFill>
                <a:effectLst>
                  <a:outerShdw blurRad="38100" dist="38100" dir="2700000" algn="tl">
                    <a:srgbClr val="000000">
                      <a:alpha val="43137"/>
                    </a:srgbClr>
                  </a:outerShdw>
                </a:effectLst>
                <a:latin typeface="Lucida Sans" panose="020B0602030504020204" pitchFamily="34" charset="0"/>
              </a:rPr>
              <a:t>.</a:t>
            </a:r>
            <a:br>
              <a:rPr lang="en-GB" b="1" dirty="0"/>
            </a:br>
            <a:br>
              <a:rPr lang="en-GB" b="1" dirty="0">
                <a:solidFill>
                  <a:srgbClr val="FF0000"/>
                </a:solidFill>
              </a:rPr>
            </a:br>
            <a:r>
              <a:rPr lang="en-GB" b="1" dirty="0">
                <a:solidFill>
                  <a:schemeClr val="bg1"/>
                </a:solidFill>
                <a:effectLst>
                  <a:outerShdw blurRad="38100" dist="38100" dir="2700000" algn="tl">
                    <a:srgbClr val="000000">
                      <a:alpha val="43137"/>
                    </a:srgbClr>
                  </a:outerShdw>
                </a:effectLst>
                <a:latin typeface="Algerian" panose="04020705040A02060702" pitchFamily="82" charset="0"/>
              </a:rPr>
              <a:t>Brand Awareness:</a:t>
            </a:r>
            <a:br>
              <a:rPr lang="en-GB" b="1" dirty="0"/>
            </a:br>
            <a:r>
              <a:rPr lang="en-US" b="0" i="0" dirty="0">
                <a:solidFill>
                  <a:srgbClr val="FFFF00"/>
                </a:solidFill>
                <a:effectLst>
                  <a:outerShdw blurRad="38100" dist="38100" dir="2700000" algn="tl">
                    <a:srgbClr val="000000">
                      <a:alpha val="43137"/>
                    </a:srgbClr>
                  </a:outerShdw>
                </a:effectLst>
                <a:latin typeface="Forte" panose="03060902040502070203" pitchFamily="66" charset="0"/>
              </a:rPr>
              <a:t>Brand awareness refers to the level of familiarity consumers have with a particular brand. It is measured by how well consumers can recognize the brand's logo, name, products, and other assets.</a:t>
            </a:r>
            <a:br>
              <a:rPr lang="en-US" b="0" i="0" dirty="0">
                <a:solidFill>
                  <a:srgbClr val="FFFF00"/>
                </a:solidFill>
                <a:effectLst>
                  <a:outerShdw blurRad="38100" dist="38100" dir="2700000" algn="tl">
                    <a:srgbClr val="000000">
                      <a:alpha val="43137"/>
                    </a:srgbClr>
                  </a:outerShdw>
                </a:effectLst>
                <a:latin typeface="Forte" panose="03060902040502070203" pitchFamily="66" charset="0"/>
              </a:rPr>
            </a:br>
            <a:br>
              <a:rPr lang="en-US" b="0" i="0" dirty="0">
                <a:solidFill>
                  <a:srgbClr val="202124"/>
                </a:solidFill>
                <a:effectLst/>
                <a:latin typeface="Google Sans"/>
              </a:rPr>
            </a:br>
            <a:r>
              <a:rPr lang="en-GB" b="1" dirty="0">
                <a:solidFill>
                  <a:schemeClr val="bg1"/>
                </a:solidFill>
                <a:effectLst>
                  <a:outerShdw blurRad="38100" dist="38100" dir="2700000" algn="tl">
                    <a:srgbClr val="000000">
                      <a:alpha val="43137"/>
                    </a:srgbClr>
                  </a:outerShdw>
                </a:effectLst>
                <a:latin typeface="Algerian" panose="04020705040A02060702" pitchFamily="82" charset="0"/>
              </a:rPr>
              <a:t>Driving website traffic:</a:t>
            </a:r>
            <a:br>
              <a:rPr lang="en-GB" b="1" dirty="0"/>
            </a:br>
            <a:r>
              <a:rPr lang="en-US" dirty="0">
                <a:solidFill>
                  <a:srgbClr val="FFFF00"/>
                </a:solidFill>
                <a:effectLst>
                  <a:outerShdw blurRad="38100" dist="38100" dir="2700000" algn="tl">
                    <a:srgbClr val="000000">
                      <a:alpha val="43137"/>
                    </a:srgbClr>
                  </a:outerShdw>
                </a:effectLst>
                <a:latin typeface="Forte" panose="03060902040502070203" pitchFamily="66" charset="0"/>
              </a:rPr>
              <a:t>Website traffic refers to the volume of users visiting a website. How many people visit a website will depend on the website's purpose, the visitors' own goals, and the way in which they discovered the site.</a:t>
            </a:r>
            <a:br>
              <a:rPr lang="en-US" dirty="0">
                <a:solidFill>
                  <a:srgbClr val="FFFF00"/>
                </a:solidFill>
                <a:effectLst>
                  <a:outerShdw blurRad="38100" dist="38100" dir="2700000" algn="tl">
                    <a:srgbClr val="000000">
                      <a:alpha val="43137"/>
                    </a:srgbClr>
                  </a:outerShdw>
                </a:effectLst>
                <a:latin typeface="Forte" panose="03060902040502070203" pitchFamily="66" charset="0"/>
              </a:rPr>
            </a:br>
            <a:br>
              <a:rPr lang="en-US" dirty="0">
                <a:solidFill>
                  <a:schemeClr val="bg1"/>
                </a:solidFill>
                <a:effectLst>
                  <a:outerShdw blurRad="38100" dist="38100" dir="2700000" algn="tl">
                    <a:srgbClr val="000000">
                      <a:alpha val="43137"/>
                    </a:srgbClr>
                  </a:outerShdw>
                </a:effectLst>
                <a:latin typeface="Forte" panose="03060902040502070203" pitchFamily="66" charset="0"/>
              </a:rPr>
            </a:br>
            <a:r>
              <a:rPr lang="en-US" b="1" dirty="0">
                <a:solidFill>
                  <a:schemeClr val="bg1"/>
                </a:solidFill>
                <a:effectLst>
                  <a:outerShdw blurRad="38100" dist="38100" dir="2700000" algn="tl">
                    <a:srgbClr val="000000">
                      <a:alpha val="43137"/>
                    </a:srgbClr>
                  </a:outerShdw>
                </a:effectLst>
                <a:latin typeface="Algerian" panose="04020705040A02060702" pitchFamily="82" charset="0"/>
              </a:rPr>
              <a:t>Generating leads:</a:t>
            </a:r>
            <a:br>
              <a:rPr lang="en-US" b="1" i="0" dirty="0">
                <a:solidFill>
                  <a:srgbClr val="202124"/>
                </a:solidFill>
                <a:effectLst/>
                <a:latin typeface="Google Sans"/>
              </a:rPr>
            </a:br>
            <a:r>
              <a:rPr lang="en-US" dirty="0">
                <a:solidFill>
                  <a:srgbClr val="FFFF00"/>
                </a:solidFill>
                <a:effectLst>
                  <a:outerShdw blurRad="38100" dist="38100" dir="2700000" algn="tl">
                    <a:srgbClr val="000000">
                      <a:alpha val="43137"/>
                    </a:srgbClr>
                  </a:outerShdw>
                </a:effectLst>
                <a:latin typeface="Forte" panose="03060902040502070203" pitchFamily="66" charset="0"/>
              </a:rPr>
              <a:t>Lead generation is the process of generating consumer interest for a product or service with the goal of turning that interest into a sale. In online marketing this typically involves collecting a visitor's contact information (called a “lead”) via a web form.</a:t>
            </a:r>
            <a:endParaRPr lang="en-IN" dirty="0">
              <a:solidFill>
                <a:srgbClr val="FFFF00"/>
              </a:solidFill>
              <a:effectLst>
                <a:outerShdw blurRad="38100" dist="38100" dir="2700000" algn="tl">
                  <a:srgbClr val="000000">
                    <a:alpha val="43137"/>
                  </a:srgbClr>
                </a:outerShdw>
              </a:effectLst>
              <a:latin typeface="Forte" panose="03060902040502070203" pitchFamily="66"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881" y="1039090"/>
            <a:ext cx="3737264" cy="4946073"/>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5" name="Rectangle 4"/>
          <p:cNvSpPr/>
          <p:nvPr/>
        </p:nvSpPr>
        <p:spPr>
          <a:xfrm>
            <a:off x="5201736" y="2974178"/>
            <a:ext cx="6271973" cy="832920"/>
          </a:xfrm>
          <a:prstGeom prst="rect">
            <a:avLst/>
          </a:prstGeom>
        </p:spPr>
        <p:txBody>
          <a:bodyPr wrap="none">
            <a:spAutoFit/>
          </a:bodyPr>
          <a:lstStyle/>
          <a:p>
            <a:pPr lvl="0">
              <a:lnSpc>
                <a:spcPct val="115000"/>
              </a:lnSpc>
            </a:pPr>
            <a:r>
              <a:rPr lang="en-GB" sz="4400" b="1" dirty="0" smtClean="0">
                <a:solidFill>
                  <a:srgbClr val="FF0000"/>
                </a:solidFill>
                <a:effectLst>
                  <a:outerShdw blurRad="38100" dist="38100" dir="2700000" algn="tl">
                    <a:srgbClr val="000000">
                      <a:alpha val="43137"/>
                    </a:srgbClr>
                  </a:outerShdw>
                </a:effectLst>
                <a:latin typeface="Castellar" panose="020A0402060406010301" pitchFamily="18" charset="0"/>
              </a:rPr>
              <a:t>Brand </a:t>
            </a:r>
            <a:r>
              <a:rPr lang="en-GB" sz="4400" b="1" dirty="0">
                <a:solidFill>
                  <a:srgbClr val="FF0000"/>
                </a:solidFill>
                <a:effectLst>
                  <a:outerShdw blurRad="38100" dist="38100" dir="2700000" algn="tl">
                    <a:srgbClr val="000000">
                      <a:alpha val="43137"/>
                    </a:srgbClr>
                  </a:outerShdw>
                </a:effectLst>
                <a:latin typeface="Castellar" panose="020A0402060406010301" pitchFamily="18" charset="0"/>
              </a:rPr>
              <a:t>Awareness</a:t>
            </a:r>
            <a:endParaRPr lang="en-GB" sz="4400" b="1" dirty="0">
              <a:solidFill>
                <a:srgbClr val="FF0000"/>
              </a:solidFill>
              <a:effectLst>
                <a:outerShdw blurRad="38100" dist="38100" dir="2700000" algn="tl">
                  <a:srgbClr val="000000">
                    <a:alpha val="43137"/>
                  </a:srgbClr>
                </a:outerShdw>
              </a:effectLst>
              <a:latin typeface="Castellar" panose="020A0402060406010301" pitchFamily="18" charset="0"/>
            </a:endParaRPr>
          </a:p>
        </p:txBody>
      </p:sp>
      <p:sp>
        <p:nvSpPr>
          <p:cNvPr id="6" name="Rectangle 5"/>
          <p:cNvSpPr/>
          <p:nvPr/>
        </p:nvSpPr>
        <p:spPr>
          <a:xfrm>
            <a:off x="6400800" y="2512513"/>
            <a:ext cx="3592540" cy="461665"/>
          </a:xfrm>
          <a:prstGeom prst="rect">
            <a:avLst/>
          </a:prstGeom>
        </p:spPr>
        <p:txBody>
          <a:bodyPr wrap="square">
            <a:spAutoFit/>
          </a:bodyPr>
          <a:lstStyle/>
          <a:p>
            <a:r>
              <a:rPr lang="en-GB" sz="2400" b="1" i="1" dirty="0">
                <a:solidFill>
                  <a:schemeClr val="tx1">
                    <a:lumMod val="95000"/>
                    <a:lumOff val="5000"/>
                  </a:schemeClr>
                </a:solidFill>
                <a:effectLst>
                  <a:outerShdw blurRad="38100" dist="38100" dir="2700000" algn="tl">
                    <a:srgbClr val="000000">
                      <a:alpha val="43137"/>
                    </a:srgbClr>
                  </a:outerShdw>
                </a:effectLst>
                <a:latin typeface="Lucida Sans" panose="020B0602030504020204" pitchFamily="34" charset="0"/>
              </a:rPr>
              <a:t>Email Ad Campaign 1 </a:t>
            </a:r>
            <a:endParaRPr lang="en-IN" sz="2400" i="1" dirty="0">
              <a:solidFill>
                <a:schemeClr val="tx1">
                  <a:lumMod val="95000"/>
                  <a:lumOff val="5000"/>
                </a:schemeClr>
              </a:solidFill>
              <a:effectLst>
                <a:outerShdw blurRad="38100" dist="38100" dir="2700000" algn="tl">
                  <a:srgbClr val="000000">
                    <a:alpha val="43137"/>
                  </a:srgbClr>
                </a:outerShdw>
              </a:effectLst>
              <a:latin typeface="Lucida Sans" panose="020B0602030504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tile tx="0" ty="0" sx="100000" sy="100000" flip="none" algn="tl"/>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997" y="845126"/>
            <a:ext cx="3959111" cy="5250873"/>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5" name="Rectangle 4"/>
          <p:cNvSpPr/>
          <p:nvPr/>
        </p:nvSpPr>
        <p:spPr>
          <a:xfrm>
            <a:off x="7196188" y="3001181"/>
            <a:ext cx="3119765" cy="400110"/>
          </a:xfrm>
          <a:prstGeom prst="rect">
            <a:avLst/>
          </a:prstGeom>
        </p:spPr>
        <p:txBody>
          <a:bodyPr wrap="none">
            <a:spAutoFit/>
          </a:bodyPr>
          <a:lstStyle/>
          <a:p>
            <a:r>
              <a:rPr lang="en-GB" sz="2000" b="1" i="1" dirty="0">
                <a:solidFill>
                  <a:srgbClr val="FF0000"/>
                </a:solidFill>
                <a:effectLst>
                  <a:outerShdw blurRad="38100" dist="38100" dir="2700000" algn="tl">
                    <a:srgbClr val="000000">
                      <a:alpha val="43137"/>
                    </a:srgbClr>
                  </a:outerShdw>
                </a:effectLst>
                <a:latin typeface="Lucida Sans" panose="020B0602030504020204" pitchFamily="34" charset="0"/>
              </a:rPr>
              <a:t>Email Ad Campaign </a:t>
            </a:r>
            <a:r>
              <a:rPr lang="en-GB" sz="2000" b="1" i="1" dirty="0" smtClean="0">
                <a:solidFill>
                  <a:srgbClr val="FF0000"/>
                </a:solidFill>
                <a:effectLst>
                  <a:outerShdw blurRad="38100" dist="38100" dir="2700000" algn="tl">
                    <a:srgbClr val="000000">
                      <a:alpha val="43137"/>
                    </a:srgbClr>
                  </a:outerShdw>
                </a:effectLst>
                <a:latin typeface="Lucida Sans" panose="020B0602030504020204" pitchFamily="34" charset="0"/>
              </a:rPr>
              <a:t>2 </a:t>
            </a:r>
            <a:endParaRPr lang="en-IN" sz="2000" i="1" dirty="0">
              <a:solidFill>
                <a:srgbClr val="FF0000"/>
              </a:solidFill>
              <a:effectLst>
                <a:outerShdw blurRad="38100" dist="38100" dir="2700000" algn="tl">
                  <a:srgbClr val="000000">
                    <a:alpha val="43137"/>
                  </a:srgbClr>
                </a:outerShdw>
              </a:effectLst>
              <a:latin typeface="Lucida Sans" panose="020B0602030504020204" pitchFamily="34" charset="0"/>
            </a:endParaRPr>
          </a:p>
        </p:txBody>
      </p:sp>
      <p:sp>
        <p:nvSpPr>
          <p:cNvPr id="6" name="Rectangle 5"/>
          <p:cNvSpPr/>
          <p:nvPr/>
        </p:nvSpPr>
        <p:spPr>
          <a:xfrm>
            <a:off x="5700202" y="3401291"/>
            <a:ext cx="6111738" cy="832920"/>
          </a:xfrm>
          <a:prstGeom prst="rect">
            <a:avLst/>
          </a:prstGeom>
        </p:spPr>
        <p:txBody>
          <a:bodyPr wrap="none">
            <a:spAutoFit/>
          </a:bodyPr>
          <a:lstStyle/>
          <a:p>
            <a:pPr lvl="0">
              <a:lnSpc>
                <a:spcPct val="115000"/>
              </a:lnSpc>
            </a:pPr>
            <a:r>
              <a:rPr lang="en-GB" sz="4400" b="1" dirty="0" smtClean="0">
                <a:solidFill>
                  <a:schemeClr val="tx1">
                    <a:lumMod val="95000"/>
                    <a:lumOff val="5000"/>
                  </a:schemeClr>
                </a:solidFill>
                <a:effectLst>
                  <a:outerShdw blurRad="38100" dist="38100" dir="2700000" algn="tl">
                    <a:srgbClr val="000000">
                      <a:alpha val="43137"/>
                    </a:srgbClr>
                  </a:outerShdw>
                </a:effectLst>
                <a:latin typeface="Castellar" panose="020A0402060406010301" pitchFamily="18" charset="0"/>
              </a:rPr>
              <a:t>Generation lead</a:t>
            </a:r>
            <a:endParaRPr lang="en-GB" sz="4400" b="1" dirty="0">
              <a:solidFill>
                <a:schemeClr val="tx1">
                  <a:lumMod val="95000"/>
                  <a:lumOff val="5000"/>
                </a:schemeClr>
              </a:solidFill>
              <a:effectLst>
                <a:outerShdw blurRad="38100" dist="38100" dir="2700000" algn="tl">
                  <a:srgbClr val="000000">
                    <a:alpha val="43137"/>
                  </a:srgbClr>
                </a:outerShdw>
              </a:effectLst>
              <a:latin typeface="Castellar" panose="020A0402060406010301"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89421" y="777379"/>
            <a:ext cx="10117959" cy="2281355"/>
          </a:xfrm>
        </p:spPr>
        <p:txBody>
          <a:bodyPr>
            <a:prstTxWarp prst="textDeflateTop">
              <a:avLst/>
            </a:prstTxWarp>
          </a:bodyPr>
          <a:lstStyle/>
          <a:p>
            <a:r>
              <a:rPr lang="en-US" sz="4400" b="1" dirty="0" smtClean="0">
                <a:effectLst>
                  <a:outerShdw blurRad="38100" dist="38100" dir="2700000" algn="tl">
                    <a:srgbClr val="000000">
                      <a:alpha val="43137"/>
                    </a:srgbClr>
                  </a:outerShdw>
                </a:effectLst>
                <a:latin typeface="Castellar" panose="020A0402060406010301" pitchFamily="18" charset="0"/>
              </a:rPr>
              <a:t>COMPREHENSIVE </a:t>
            </a:r>
            <a:br>
              <a:rPr lang="en-US" sz="4400" b="1" dirty="0" smtClean="0">
                <a:effectLst>
                  <a:outerShdw blurRad="38100" dist="38100" dir="2700000" algn="tl">
                    <a:srgbClr val="000000">
                      <a:alpha val="43137"/>
                    </a:srgbClr>
                  </a:outerShdw>
                </a:effectLst>
                <a:latin typeface="Castellar" panose="020A0402060406010301" pitchFamily="18" charset="0"/>
              </a:rPr>
            </a:br>
            <a:r>
              <a:rPr lang="en-US" sz="4400" b="1" dirty="0" smtClean="0">
                <a:effectLst>
                  <a:outerShdw blurRad="38100" dist="38100" dir="2700000" algn="tl">
                    <a:srgbClr val="000000">
                      <a:alpha val="43137"/>
                    </a:srgbClr>
                  </a:outerShdw>
                </a:effectLst>
                <a:latin typeface="Castellar" panose="020A0402060406010301" pitchFamily="18" charset="0"/>
              </a:rPr>
              <a:t>DIGITAL MARKETING</a:t>
            </a:r>
            <a:endParaRPr lang="ru-RU" sz="4400" b="1" dirty="0">
              <a:effectLst>
                <a:outerShdw blurRad="38100" dist="38100" dir="2700000" algn="tl">
                  <a:srgbClr val="000000">
                    <a:alpha val="43137"/>
                  </a:srgbClr>
                </a:outerShdw>
              </a:effectLst>
            </a:endParaRPr>
          </a:p>
        </p:txBody>
      </p:sp>
      <p:sp>
        <p:nvSpPr>
          <p:cNvPr id="5" name="Text Placeholder 4"/>
          <p:cNvSpPr>
            <a:spLocks noGrp="1"/>
          </p:cNvSpPr>
          <p:nvPr>
            <p:ph type="body" sz="quarter" idx="13"/>
          </p:nvPr>
        </p:nvSpPr>
        <p:spPr>
          <a:xfrm>
            <a:off x="263237" y="4641273"/>
            <a:ext cx="11582400" cy="1568590"/>
          </a:xfrm>
          <a:noFill/>
          <a:effectLst/>
        </p:spPr>
        <p:txBody>
          <a:bodyPr>
            <a:prstTxWarp prst="textFadeUp">
              <a:avLst/>
            </a:prstTxWarp>
          </a:bodyPr>
          <a:lstStyle/>
          <a:p>
            <a:r>
              <a:rPr lang="en-US" sz="9600" dirty="0" smtClean="0">
                <a:solidFill>
                  <a:schemeClr val="bg1"/>
                </a:solidFill>
                <a:latin typeface="Algerian" panose="04020705040A02060702" pitchFamily="82" charset="0"/>
              </a:rPr>
              <a:t>FABINDIA</a:t>
            </a:r>
            <a:endParaRPr lang="ru-RU" sz="9600" dirty="0">
              <a:solidFill>
                <a:schemeClr val="bg1"/>
              </a:solidFill>
            </a:endParaRPr>
          </a:p>
        </p:txBody>
      </p:sp>
      <p:sp>
        <p:nvSpPr>
          <p:cNvPr id="7" name="Rectangle 6"/>
          <p:cNvSpPr/>
          <p:nvPr/>
        </p:nvSpPr>
        <p:spPr>
          <a:xfrm>
            <a:off x="5444836" y="4156364"/>
            <a:ext cx="1468582" cy="235527"/>
          </a:xfrm>
          <a:prstGeom prst="rect">
            <a:avLst/>
          </a:prstGeom>
          <a:noFill/>
          <a:ln w="12700" cap="flat">
            <a:noFill/>
            <a:prstDash val="solid"/>
            <a:miter/>
          </a:ln>
        </p:spPr>
        <p:txBody>
          <a:bodyPr rtlCol="0" anchor="ctr"/>
          <a:lstStyle/>
          <a:p>
            <a:pPr algn="l"/>
            <a:r>
              <a:rPr lang="en-GB" dirty="0" smtClean="0"/>
              <a:t>      </a:t>
            </a:r>
            <a:r>
              <a:rPr lang="en-GB" dirty="0" smtClean="0">
                <a:solidFill>
                  <a:schemeClr val="bg2">
                    <a:lumMod val="60000"/>
                    <a:lumOff val="40000"/>
                  </a:schemeClr>
                </a:solidFill>
                <a:latin typeface="Agency FB" panose="020B0503020202020204" pitchFamily="34" charset="0"/>
              </a:rPr>
              <a:t>TOPIC</a:t>
            </a:r>
            <a:endParaRPr lang="en-IN" dirty="0">
              <a:solidFill>
                <a:schemeClr val="bg2">
                  <a:lumMod val="60000"/>
                  <a:lumOff val="40000"/>
                </a:schemeClr>
              </a:solidFill>
              <a:latin typeface="Agency FB" panose="020B0503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blipFill>
            <a:blip r:embed="rId1"/>
            <a:tile tx="0" ty="0" sx="100000" sy="100000" flip="none" algn="tl"/>
          </a:blipFill>
        </p:spPr>
        <p:txBody>
          <a:bodyPr>
            <a:normAutofit/>
          </a:bodyPr>
          <a:lstStyle/>
          <a:p>
            <a:pPr marL="0" indent="0">
              <a:buNone/>
            </a:pPr>
            <a:r>
              <a:rPr lang="en-GB" dirty="0" smtClean="0"/>
              <a:t>                                </a:t>
            </a:r>
            <a:r>
              <a:rPr lang="en-GB" sz="4000" b="1" u="sng" dirty="0">
                <a:solidFill>
                  <a:srgbClr val="0B35E9"/>
                </a:solidFill>
                <a:effectLst>
                  <a:outerShdw blurRad="38100" dist="38100" dir="2700000" algn="tl">
                    <a:srgbClr val="000000">
                      <a:alpha val="43137"/>
                    </a:srgbClr>
                  </a:outerShdw>
                </a:effectLst>
                <a:latin typeface="Agency FB" panose="020B0503020202020204" pitchFamily="34" charset="0"/>
              </a:rPr>
              <a:t>C</a:t>
            </a:r>
            <a:r>
              <a:rPr lang="en-GB" sz="4000" b="1" u="sng" dirty="0" smtClean="0">
                <a:solidFill>
                  <a:srgbClr val="0B35E9"/>
                </a:solidFill>
                <a:effectLst>
                  <a:outerShdw blurRad="38100" dist="38100" dir="2700000" algn="tl">
                    <a:srgbClr val="000000">
                      <a:alpha val="43137"/>
                    </a:srgbClr>
                  </a:outerShdw>
                </a:effectLst>
                <a:latin typeface="Agency FB" panose="020B0503020202020204" pitchFamily="34" charset="0"/>
              </a:rPr>
              <a:t>ontent Creation </a:t>
            </a:r>
            <a:r>
              <a:rPr lang="en-GB" sz="4000" b="1" u="sng" dirty="0">
                <a:solidFill>
                  <a:srgbClr val="0B35E9"/>
                </a:solidFill>
                <a:effectLst>
                  <a:outerShdw blurRad="38100" dist="38100" dir="2700000" algn="tl">
                    <a:srgbClr val="000000">
                      <a:alpha val="43137"/>
                    </a:srgbClr>
                  </a:outerShdw>
                </a:effectLst>
                <a:latin typeface="Agency FB" panose="020B0503020202020204" pitchFamily="34" charset="0"/>
              </a:rPr>
              <a:t>and </a:t>
            </a:r>
            <a:r>
              <a:rPr lang="en-GB" sz="4000" b="1" u="sng" dirty="0" err="1" smtClean="0">
                <a:solidFill>
                  <a:srgbClr val="0B35E9"/>
                </a:solidFill>
                <a:effectLst>
                  <a:outerShdw blurRad="38100" dist="38100" dir="2700000" algn="tl">
                    <a:srgbClr val="000000">
                      <a:alpha val="43137"/>
                    </a:srgbClr>
                  </a:outerShdw>
                </a:effectLst>
                <a:latin typeface="Agency FB" panose="020B0503020202020204" pitchFamily="34" charset="0"/>
              </a:rPr>
              <a:t>Curation</a:t>
            </a:r>
            <a:r>
              <a:rPr lang="en-GB" sz="4000" b="1" u="sng" dirty="0" smtClean="0">
                <a:solidFill>
                  <a:srgbClr val="0B35E9"/>
                </a:solidFill>
                <a:effectLst>
                  <a:outerShdw blurRad="38100" dist="38100" dir="2700000" algn="tl">
                    <a:srgbClr val="000000">
                      <a:alpha val="43137"/>
                    </a:srgbClr>
                  </a:outerShdw>
                </a:effectLst>
                <a:latin typeface="Agency FB" panose="020B0503020202020204" pitchFamily="34" charset="0"/>
              </a:rPr>
              <a:t> Process</a:t>
            </a:r>
            <a:br>
              <a:rPr lang="en-GB" dirty="0" smtClean="0"/>
            </a:br>
            <a:br>
              <a:rPr lang="en-GB" dirty="0" smtClean="0">
                <a:solidFill>
                  <a:schemeClr val="tx1">
                    <a:lumMod val="95000"/>
                    <a:lumOff val="5000"/>
                  </a:schemeClr>
                </a:solidFill>
              </a:rPr>
            </a:br>
            <a:r>
              <a:rPr lang="en-GB" i="1" dirty="0" smtClean="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Essentially</a:t>
            </a:r>
            <a:r>
              <a:rPr lang="en-GB" i="1" dirty="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 content </a:t>
            </a:r>
            <a:r>
              <a:rPr lang="en-GB" i="1" dirty="0" err="1">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curation</a:t>
            </a:r>
            <a:r>
              <a:rPr lang="en-GB" i="1" dirty="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 relates to finding, filtering, and sharing relevant content created by others with your audience. On the other hand, content creation is what it </a:t>
            </a:r>
            <a:r>
              <a:rPr lang="en-GB" i="1" dirty="0" smtClean="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sounds </a:t>
            </a:r>
            <a:r>
              <a:rPr lang="en-GB" i="1" dirty="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like – creating new content for your audience</a:t>
            </a:r>
            <a:r>
              <a:rPr lang="en-GB" i="1" dirty="0" smtClean="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t>.</a:t>
            </a:r>
            <a:br>
              <a:rPr lang="en-GB" i="1" dirty="0" smtClean="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rPr>
            </a:br>
            <a:endParaRPr lang="en-GB" sz="3200" i="1" dirty="0" smtClean="0">
              <a:solidFill>
                <a:schemeClr val="tx1">
                  <a:lumMod val="95000"/>
                  <a:lumOff val="5000"/>
                </a:schemeClr>
              </a:solidFill>
              <a:effectLst>
                <a:outerShdw blurRad="38100" dist="38100" dir="2700000" algn="tl">
                  <a:srgbClr val="000000">
                    <a:alpha val="43137"/>
                  </a:srgbClr>
                </a:outerShdw>
              </a:effectLst>
              <a:latin typeface="Bodoni MT" panose="02070603080606020203" pitchFamily="18" charset="0"/>
            </a:endParaRPr>
          </a:p>
          <a:p>
            <a:pPr marL="0" lvl="0" indent="0">
              <a:buNone/>
            </a:pPr>
            <a:r>
              <a:rPr lang="en-GB" sz="3200" u="sng" dirty="0">
                <a:solidFill>
                  <a:srgbClr val="FF0000"/>
                </a:solidFill>
                <a:latin typeface="Bahnschrift SemiBold" panose="020B0502040204020203" pitchFamily="34" charset="0"/>
                <a:ea typeface="+mj-ea"/>
                <a:cs typeface="+mj-cs"/>
              </a:rPr>
              <a:t>C</a:t>
            </a:r>
            <a:r>
              <a:rPr lang="en-GB" sz="3200" u="sng" dirty="0" smtClean="0">
                <a:solidFill>
                  <a:srgbClr val="FF0000"/>
                </a:solidFill>
                <a:latin typeface="Bahnschrift SemiBold" panose="020B0502040204020203" pitchFamily="34" charset="0"/>
                <a:ea typeface="+mj-ea"/>
                <a:cs typeface="+mj-cs"/>
              </a:rPr>
              <a:t>hallenges </a:t>
            </a:r>
            <a:r>
              <a:rPr lang="en-GB" sz="3200" u="sng" dirty="0">
                <a:solidFill>
                  <a:srgbClr val="FF0000"/>
                </a:solidFill>
                <a:latin typeface="Bahnschrift SemiBold" panose="020B0502040204020203" pitchFamily="34" charset="0"/>
                <a:ea typeface="+mj-ea"/>
                <a:cs typeface="+mj-cs"/>
              </a:rPr>
              <a:t>faced and lessons </a:t>
            </a:r>
            <a:r>
              <a:rPr lang="en-GB" sz="3200" u="sng" dirty="0" smtClean="0">
                <a:solidFill>
                  <a:srgbClr val="FF0000"/>
                </a:solidFill>
                <a:latin typeface="Bahnschrift SemiBold" panose="020B0502040204020203" pitchFamily="34" charset="0"/>
                <a:ea typeface="+mj-ea"/>
                <a:cs typeface="+mj-cs"/>
              </a:rPr>
              <a:t>learned:</a:t>
            </a:r>
            <a:endParaRPr lang="en-GB" sz="3200" u="sng" dirty="0">
              <a:solidFill>
                <a:srgbClr val="FF0000"/>
              </a:solidFill>
              <a:latin typeface="Bahnschrift SemiBold" panose="020B0502040204020203" pitchFamily="34" charset="0"/>
              <a:ea typeface="+mj-ea"/>
              <a:cs typeface="+mj-cs"/>
            </a:endParaRPr>
          </a:p>
          <a:p>
            <a:pPr>
              <a:buFont typeface="Wingdings" panose="05000000000000000000" pitchFamily="2" charset="2"/>
              <a:buChar char="ü"/>
            </a:pPr>
            <a:r>
              <a:rPr lang="en-GB" sz="2400" i="1" dirty="0" smtClean="0">
                <a:solidFill>
                  <a:srgbClr val="00B050"/>
                </a:solidFill>
                <a:effectLst>
                  <a:outerShdw blurRad="38100" dist="38100" dir="2700000" algn="tl">
                    <a:srgbClr val="000000">
                      <a:alpha val="43137"/>
                    </a:srgbClr>
                  </a:outerShdw>
                </a:effectLst>
                <a:latin typeface="Lucida Sans" panose="020B0602030504020204" pitchFamily="34" charset="0"/>
              </a:rPr>
              <a:t>Producing high-quality content.</a:t>
            </a:r>
            <a:endParaRPr lang="en-GB" sz="2400" i="1" dirty="0" smtClean="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smtClean="0">
                <a:solidFill>
                  <a:srgbClr val="00B050"/>
                </a:solidFill>
                <a:effectLst>
                  <a:outerShdw blurRad="38100" dist="38100" dir="2700000" algn="tl">
                    <a:srgbClr val="000000">
                      <a:alpha val="43137"/>
                    </a:srgbClr>
                  </a:outerShdw>
                </a:effectLst>
                <a:latin typeface="Lucida Sans" panose="020B0602030504020204" pitchFamily="34" charset="0"/>
              </a:rPr>
              <a:t>Generating content consistently.</a:t>
            </a:r>
            <a:endParaRPr lang="en-GB" sz="2400" i="1" dirty="0" smtClean="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smtClean="0">
                <a:solidFill>
                  <a:srgbClr val="00B050"/>
                </a:solidFill>
                <a:effectLst>
                  <a:outerShdw blurRad="38100" dist="38100" dir="2700000" algn="tl">
                    <a:srgbClr val="000000">
                      <a:alpha val="43137"/>
                    </a:srgbClr>
                  </a:outerShdw>
                </a:effectLst>
                <a:latin typeface="Lucida Sans" panose="020B0602030504020204" pitchFamily="34" charset="0"/>
              </a:rPr>
              <a:t>Prioritising </a:t>
            </a:r>
            <a:r>
              <a:rPr lang="en-GB" sz="2400" i="1" dirty="0">
                <a:solidFill>
                  <a:srgbClr val="00B050"/>
                </a:solidFill>
                <a:effectLst>
                  <a:outerShdw blurRad="38100" dist="38100" dir="2700000" algn="tl">
                    <a:srgbClr val="000000">
                      <a:alpha val="43137"/>
                    </a:srgbClr>
                  </a:outerShdw>
                </a:effectLst>
                <a:latin typeface="Lucida Sans" panose="020B0602030504020204" pitchFamily="34" charset="0"/>
              </a:rPr>
              <a:t>content expertise.</a:t>
            </a:r>
            <a:endParaRPr lang="en-GB" sz="2400" i="1" dirty="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a:solidFill>
                  <a:srgbClr val="00B050"/>
                </a:solidFill>
                <a:effectLst>
                  <a:outerShdw blurRad="38100" dist="38100" dir="2700000" algn="tl">
                    <a:srgbClr val="000000">
                      <a:alpha val="43137"/>
                    </a:srgbClr>
                  </a:outerShdw>
                </a:effectLst>
                <a:latin typeface="Lucida Sans" panose="020B0602030504020204" pitchFamily="34" charset="0"/>
              </a:rPr>
              <a:t>Understanding different buyer personas.</a:t>
            </a:r>
            <a:endParaRPr lang="en-GB" sz="2400" i="1" dirty="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a:solidFill>
                  <a:srgbClr val="00B050"/>
                </a:solidFill>
                <a:effectLst>
                  <a:outerShdw blurRad="38100" dist="38100" dir="2700000" algn="tl">
                    <a:srgbClr val="000000">
                      <a:alpha val="43137"/>
                    </a:srgbClr>
                  </a:outerShdw>
                </a:effectLst>
                <a:latin typeface="Lucida Sans" panose="020B0602030504020204" pitchFamily="34" charset="0"/>
              </a:rPr>
              <a:t>Producing content in suitable formats.</a:t>
            </a:r>
            <a:endParaRPr lang="en-GB" sz="2400" i="1" dirty="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a:solidFill>
                  <a:srgbClr val="00B050"/>
                </a:solidFill>
                <a:effectLst>
                  <a:outerShdw blurRad="38100" dist="38100" dir="2700000" algn="tl">
                    <a:srgbClr val="000000">
                      <a:alpha val="43137"/>
                    </a:srgbClr>
                  </a:outerShdw>
                </a:effectLst>
                <a:latin typeface="Lucida Sans" panose="020B0602030504020204" pitchFamily="34" charset="0"/>
              </a:rPr>
              <a:t>Measuring content ROI.</a:t>
            </a:r>
            <a:endParaRPr lang="en-GB" sz="2400" i="1" dirty="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r>
              <a:rPr lang="en-GB" sz="2400" i="1" dirty="0">
                <a:solidFill>
                  <a:srgbClr val="00B050"/>
                </a:solidFill>
                <a:effectLst>
                  <a:outerShdw blurRad="38100" dist="38100" dir="2700000" algn="tl">
                    <a:srgbClr val="000000">
                      <a:alpha val="43137"/>
                    </a:srgbClr>
                  </a:outerShdw>
                </a:effectLst>
                <a:latin typeface="Lucida Sans" panose="020B0602030504020204" pitchFamily="34" charset="0"/>
              </a:rPr>
              <a:t>Creating buy-in among stakeholders.</a:t>
            </a:r>
            <a:endParaRPr lang="en-GB" sz="2400" i="1" dirty="0">
              <a:solidFill>
                <a:srgbClr val="00B050"/>
              </a:solidFill>
              <a:effectLst>
                <a:outerShdw blurRad="38100" dist="38100" dir="2700000" algn="tl">
                  <a:srgbClr val="000000">
                    <a:alpha val="43137"/>
                  </a:srgbClr>
                </a:outerShdw>
              </a:effectLst>
              <a:latin typeface="Lucida Sans" panose="020B0602030504020204" pitchFamily="34" charset="0"/>
            </a:endParaRPr>
          </a:p>
          <a:p>
            <a:pPr>
              <a:buFont typeface="Wingdings" panose="05000000000000000000" pitchFamily="2" charset="2"/>
              <a:buChar char="ü"/>
            </a:pPr>
            <a:endParaRPr lang="en-IN" sz="2400" i="1" dirty="0">
              <a:solidFill>
                <a:srgbClr val="FFFF00"/>
              </a:solidFill>
              <a:effectLst>
                <a:outerShdw blurRad="38100" dist="38100" dir="2700000" algn="tl">
                  <a:srgbClr val="000000">
                    <a:alpha val="43137"/>
                  </a:srgbClr>
                </a:outerShdw>
              </a:effectLst>
              <a:latin typeface="Lucida Sans" panose="020B060203050402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bg1">
                <a:alpha val="0"/>
                <a:lumMod val="0"/>
                <a:lumOff val="100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65916"/>
          </a:xfrm>
          <a:blipFill>
            <a:blip r:embed="rId1"/>
            <a:tile tx="0" ty="0" sx="100000" sy="100000" flip="none" algn="tl"/>
          </a:blipFill>
        </p:spPr>
        <p:txBody>
          <a:bodyPr>
            <a:noAutofit/>
          </a:bodyPr>
          <a:lstStyle/>
          <a:p>
            <a:pPr lvl="0"/>
            <a:br>
              <a:rPr lang="en-GB" sz="2400" dirty="0">
                <a:solidFill>
                  <a:srgbClr val="0B35E9"/>
                </a:solidFill>
              </a:rPr>
            </a:br>
            <a:r>
              <a:rPr lang="en-GB" sz="2400" dirty="0">
                <a:solidFill>
                  <a:srgbClr val="0B35E9"/>
                </a:solidFill>
              </a:rPr>
              <a:t>    </a:t>
            </a:r>
            <a:r>
              <a:rPr lang="en-GB" sz="2400" b="1" u="sng" dirty="0">
                <a:solidFill>
                  <a:srgbClr val="0B35E9"/>
                </a:solidFill>
                <a:effectLst>
                  <a:outerShdw blurRad="38100" dist="38100" dir="2700000" algn="tl">
                    <a:srgbClr val="000000">
                      <a:alpha val="43137"/>
                    </a:srgbClr>
                  </a:outerShdw>
                </a:effectLst>
                <a:latin typeface="Algerian" panose="04020705040A02060702" pitchFamily="82" charset="0"/>
              </a:rPr>
              <a:t>Part 1: Brand study, Competitor Analysis &amp; Buyer’s/Audience’s Persona</a:t>
            </a:r>
            <a:br>
              <a:rPr lang="en-GB" sz="2400" dirty="0">
                <a:solidFill>
                  <a:srgbClr val="0B35E9"/>
                </a:solidFill>
                <a:effectLst>
                  <a:outerShdw blurRad="38100" dist="38100" dir="2700000" algn="tl">
                    <a:srgbClr val="000000">
                      <a:alpha val="43137"/>
                    </a:srgbClr>
                  </a:outerShdw>
                </a:effectLst>
              </a:rPr>
            </a:br>
            <a:endParaRPr lang="en-IN" sz="2400" dirty="0">
              <a:solidFill>
                <a:srgbClr val="0B35E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965916"/>
            <a:ext cx="12192000" cy="5892084"/>
          </a:xfrm>
          <a:blipFill>
            <a:blip r:embed="rId1"/>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a:normAutofit fontScale="85000" lnSpcReduction="20000"/>
          </a:bodyPr>
          <a:lstStyle/>
          <a:p>
            <a:r>
              <a:rPr lang="en-GB" sz="3600" b="1"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a typeface="NSimSun" panose="02010609030101010101" pitchFamily="49" charset="-122"/>
              </a:rPr>
              <a:t>Research of Brand Identity:</a:t>
            </a:r>
            <a:endParaRPr lang="en-GB" sz="3600" b="1"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a typeface="NSimSun" panose="02010609030101010101" pitchFamily="49" charset="-122"/>
            </a:endParaRPr>
          </a:p>
          <a:p>
            <a:pPr marL="0" indent="0">
              <a:lnSpc>
                <a:spcPct val="120000"/>
              </a:lnSpc>
              <a:buNone/>
            </a:pPr>
            <a:r>
              <a:rPr lang="en-GB" sz="3100" b="1" dirty="0" smtClean="0">
                <a:solidFill>
                  <a:srgbClr val="C00000"/>
                </a:solidFill>
                <a:latin typeface="Bahnschrift SemiBold Condensed" panose="020B0502040204020203" pitchFamily="34" charset="0"/>
              </a:rPr>
              <a:t>Brand’s </a:t>
            </a:r>
            <a:r>
              <a:rPr lang="en-GB" sz="3100" b="1" dirty="0">
                <a:solidFill>
                  <a:srgbClr val="C00000"/>
                </a:solidFill>
                <a:latin typeface="Bahnschrift SemiBold Condensed" panose="020B0502040204020203" pitchFamily="34" charset="0"/>
              </a:rPr>
              <a:t>Mission: </a:t>
            </a:r>
            <a:br>
              <a:rPr lang="en-GB" sz="1400" b="1" dirty="0">
                <a:solidFill>
                  <a:srgbClr val="00B0F0"/>
                </a:solidFill>
              </a:rPr>
            </a:br>
            <a:r>
              <a:rPr lang="en-GB" sz="2300" dirty="0">
                <a:latin typeface="Bahnschrift Condensed" panose="020B0502040204020203" pitchFamily="34" charset="0"/>
                <a:ea typeface="NSimSun" panose="02010609030101010101" pitchFamily="49" charset="-122"/>
              </a:rPr>
              <a:t>They will give their customers products that delight them by interpreting their rich heritage and traditional knowledge, while protecting the natural environment.</a:t>
            </a:r>
            <a:endParaRPr lang="en-GB" sz="1800" dirty="0">
              <a:latin typeface="NSimSun" panose="02010609030101010101" pitchFamily="49" charset="-122"/>
              <a:ea typeface="NSimSun" panose="02010609030101010101" pitchFamily="49" charset="-122"/>
            </a:endParaRPr>
          </a:p>
          <a:p>
            <a:pPr marL="0" indent="0">
              <a:lnSpc>
                <a:spcPct val="120000"/>
              </a:lnSpc>
              <a:buNone/>
            </a:pPr>
            <a:r>
              <a:rPr lang="en-GB" sz="3100" b="1" dirty="0">
                <a:solidFill>
                  <a:srgbClr val="C00000"/>
                </a:solidFill>
                <a:latin typeface="Bahnschrift SemiBold Condensed" panose="020B0502040204020203" pitchFamily="34" charset="0"/>
              </a:rPr>
              <a:t>Brand’s Values:</a:t>
            </a:r>
            <a:br>
              <a:rPr lang="en-GB" sz="1400" dirty="0"/>
            </a:br>
            <a:r>
              <a:rPr lang="en-GB" sz="2300" dirty="0">
                <a:latin typeface="Bahnschrift Condensed" panose="020B0502040204020203" pitchFamily="34" charset="0"/>
                <a:ea typeface="NSimSun" panose="02010609030101010101" pitchFamily="49" charset="-122"/>
              </a:rPr>
              <a:t>To remain true to their company's history and their founder's original Vision: "In addition to making profits, their aims are constant development of new products, a fair, equitable and helpful relationship with their producers, and the maintenance of quality on which their reputation rests.”</a:t>
            </a:r>
            <a:endParaRPr lang="en-GB" sz="1900" i="1" dirty="0">
              <a:latin typeface="Bahnschrift Condensed" panose="020B0502040204020203" pitchFamily="34" charset="0"/>
              <a:ea typeface="NSimSun" panose="02010609030101010101" pitchFamily="49" charset="-122"/>
            </a:endParaRPr>
          </a:p>
          <a:p>
            <a:pPr marL="0" indent="0">
              <a:lnSpc>
                <a:spcPct val="120000"/>
              </a:lnSpc>
              <a:buNone/>
            </a:pPr>
            <a:r>
              <a:rPr lang="en-GB" sz="3100" b="1" dirty="0">
                <a:solidFill>
                  <a:srgbClr val="C00000"/>
                </a:solidFill>
                <a:latin typeface="Bahnschrift SemiBold Condensed" panose="020B0502040204020203" pitchFamily="34" charset="0"/>
              </a:rPr>
              <a:t>Brand’s Vision:</a:t>
            </a:r>
            <a:br>
              <a:rPr lang="en-GB" sz="1400" dirty="0"/>
            </a:br>
            <a:r>
              <a:rPr lang="en-GB" sz="2300" dirty="0" err="1">
                <a:latin typeface="Bahnschrift Condensed" panose="020B0502040204020203" pitchFamily="34" charset="0"/>
                <a:ea typeface="NSimSun" panose="02010609030101010101" pitchFamily="49" charset="-122"/>
              </a:rPr>
              <a:t>Fabindia</a:t>
            </a:r>
            <a:r>
              <a:rPr lang="en-GB" sz="2300" dirty="0">
                <a:latin typeface="Bahnschrift Condensed" panose="020B0502040204020203" pitchFamily="34" charset="0"/>
                <a:ea typeface="NSimSun" panose="02010609030101010101" pitchFamily="49" charset="-122"/>
              </a:rPr>
              <a:t> links over 55,000 craft based rural producers to modern urban markets, thereby creating a base for skilled, sustainable rural employment, and preserving India's traditional handicrafts in the process.</a:t>
            </a:r>
            <a:endParaRPr lang="en-GB" sz="1400" dirty="0">
              <a:solidFill>
                <a:srgbClr val="3A41CE"/>
              </a:solidFill>
            </a:endParaRPr>
          </a:p>
          <a:p>
            <a:pPr marL="0" indent="0">
              <a:lnSpc>
                <a:spcPct val="120000"/>
              </a:lnSpc>
              <a:buNone/>
            </a:pPr>
            <a:r>
              <a:rPr lang="en-GB" sz="3100" b="1" dirty="0">
                <a:solidFill>
                  <a:srgbClr val="C00000"/>
                </a:solidFill>
                <a:latin typeface="Bahnschrift SemiBold Condensed" panose="020B0502040204020203" pitchFamily="34" charset="0"/>
              </a:rPr>
              <a:t>Brand’s Unique Selling Propositions (USPs):</a:t>
            </a:r>
            <a:br>
              <a:rPr lang="en-GB" sz="1400" dirty="0"/>
            </a:br>
            <a:r>
              <a:rPr lang="en-GB" sz="2300" dirty="0" err="1">
                <a:latin typeface="Bahnschrift Condensed" panose="020B0502040204020203" pitchFamily="34" charset="0"/>
                <a:ea typeface="NSimSun" panose="02010609030101010101" pitchFamily="49" charset="-122"/>
              </a:rPr>
              <a:t>Fabindia</a:t>
            </a:r>
            <a:r>
              <a:rPr lang="en-GB" sz="2300" dirty="0">
                <a:latin typeface="Bahnschrift Condensed" panose="020B0502040204020203" pitchFamily="34" charset="0"/>
                <a:ea typeface="NSimSun" panose="02010609030101010101" pitchFamily="49" charset="-122"/>
              </a:rPr>
              <a:t> is a multi-category store brand, with a unique ethnic and artisanal positioning across fashion, lifestyle, home décor and personal care categories. Established in 1960, the brand is built on artisanal heritage and tradition.</a:t>
            </a:r>
            <a:br>
              <a:rPr lang="en-GB" sz="2300" dirty="0">
                <a:latin typeface="Bahnschrift Condensed" panose="020B0502040204020203" pitchFamily="34" charset="0"/>
                <a:ea typeface="NSimSun" panose="02010609030101010101" pitchFamily="49" charset="-122"/>
              </a:rPr>
            </a:br>
            <a:br>
              <a:rPr lang="en-GB" sz="2300" dirty="0">
                <a:latin typeface="Bahnschrift Condensed" panose="020B0502040204020203" pitchFamily="34" charset="0"/>
              </a:rPr>
            </a:br>
            <a:br>
              <a:rPr lang="en-GB" sz="1100" dirty="0">
                <a:latin typeface="Bahnschrift Condensed" panose="020B0502040204020203" pitchFamily="34" charset="0"/>
              </a:rPr>
            </a:br>
            <a:endParaRPr lang="en-IN" sz="1100" dirty="0">
              <a:latin typeface="Bahnschrift Condensed" panose="020B0502040204020203" pitchFamily="34" charset="0"/>
            </a:endParaRPr>
          </a:p>
          <a:p>
            <a:endParaRPr lang="en-IN"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a:blipFill>
            <a:blip r:embed="rId1"/>
            <a:tile tx="0" ty="0" sx="100000" sy="100000" flip="none" algn="tl"/>
          </a:blipFill>
        </p:spPr>
        <p:txBody>
          <a:bodyPr anchor="t">
            <a:normAutofit/>
          </a:bodyPr>
          <a:lstStyle/>
          <a:p>
            <a:pPr>
              <a:lnSpc>
                <a:spcPct val="110000"/>
              </a:lnSpc>
            </a:pPr>
            <a:r>
              <a:rPr lang="en-GB" sz="3200" b="1" dirty="0">
                <a:solidFill>
                  <a:schemeClr val="accent5">
                    <a:lumMod val="50000"/>
                  </a:schemeClr>
                </a:solidFill>
                <a:latin typeface="Agency FB" panose="020B0503020202020204" pitchFamily="34" charset="0"/>
              </a:rPr>
              <a:t>BUYER’S/AUDIENCES PERSONA:</a:t>
            </a:r>
            <a:br>
              <a:rPr lang="en-GB" sz="3200" b="1" dirty="0">
                <a:solidFill>
                  <a:schemeClr val="accent5">
                    <a:lumMod val="50000"/>
                  </a:schemeClr>
                </a:solidFill>
                <a:latin typeface="Agency FB" panose="020B0503020202020204" pitchFamily="34" charset="0"/>
              </a:rPr>
            </a:br>
            <a:br>
              <a:rPr lang="en-GB" sz="3200" b="1" dirty="0">
                <a:solidFill>
                  <a:schemeClr val="accent5">
                    <a:lumMod val="50000"/>
                  </a:schemeClr>
                </a:solidFill>
                <a:latin typeface="Agency FB" panose="020B0503020202020204" pitchFamily="34" charset="0"/>
              </a:rPr>
            </a:br>
            <a:r>
              <a:rPr lang="en-GB" sz="2400" dirty="0">
                <a:solidFill>
                  <a:schemeClr val="tx2">
                    <a:lumMod val="50000"/>
                  </a:schemeClr>
                </a:solidFill>
                <a:latin typeface="Agency FB" panose="020B0503020202020204" pitchFamily="34" charset="0"/>
              </a:rPr>
              <a:t>Fabindia targets the customer of age group of </a:t>
            </a:r>
            <a:r>
              <a:rPr lang="en-GB" sz="2400" b="1" dirty="0">
                <a:solidFill>
                  <a:schemeClr val="accent6">
                    <a:lumMod val="50000"/>
                  </a:schemeClr>
                </a:solidFill>
                <a:latin typeface="Agency FB" panose="020B0503020202020204" pitchFamily="34" charset="0"/>
              </a:rPr>
              <a:t>18 to 14</a:t>
            </a:r>
            <a:r>
              <a:rPr lang="en-GB" sz="2400" dirty="0">
                <a:solidFill>
                  <a:schemeClr val="tx2">
                    <a:lumMod val="50000"/>
                  </a:schemeClr>
                </a:solidFill>
                <a:latin typeface="Agency FB" panose="020B0503020202020204" pitchFamily="34" charset="0"/>
              </a:rPr>
              <a:t>, who are young professionals, college going students, just married couples have love for Indian culture, traditions and ethnic wear. According to Trait theory, Fab India focuses on people who are:</a:t>
            </a:r>
            <a:endParaRPr lang="en-GB" sz="2400" dirty="0">
              <a:solidFill>
                <a:schemeClr val="tx2">
                  <a:lumMod val="50000"/>
                </a:schemeClr>
              </a:solidFill>
              <a:latin typeface="Agency FB" panose="020B0503020202020204" pitchFamily="34" charset="0"/>
            </a:endParaRPr>
          </a:p>
          <a:p>
            <a:pPr algn="just">
              <a:lnSpc>
                <a:spcPct val="110000"/>
              </a:lnSpc>
              <a:buFont typeface="Wingdings" panose="05000000000000000000" pitchFamily="2" charset="2"/>
              <a:buChar char="Ø"/>
            </a:pPr>
            <a:r>
              <a:rPr lang="en-GB" sz="2400" dirty="0">
                <a:solidFill>
                  <a:schemeClr val="tx2">
                    <a:lumMod val="50000"/>
                  </a:schemeClr>
                </a:solidFill>
                <a:latin typeface="Agency FB" panose="020B0503020202020204" pitchFamily="34" charset="0"/>
              </a:rPr>
              <a:t> High on </a:t>
            </a:r>
            <a:r>
              <a:rPr lang="en-GB" sz="2400" b="1" dirty="0">
                <a:solidFill>
                  <a:schemeClr val="accent6">
                    <a:lumMod val="50000"/>
                  </a:schemeClr>
                </a:solidFill>
                <a:latin typeface="Agency FB" panose="020B0503020202020204" pitchFamily="34" charset="0"/>
              </a:rPr>
              <a:t>consumer ethnocentrism</a:t>
            </a:r>
            <a:r>
              <a:rPr lang="en-GB" sz="2400" dirty="0">
                <a:solidFill>
                  <a:schemeClr val="tx2">
                    <a:lumMod val="50000"/>
                  </a:schemeClr>
                </a:solidFill>
                <a:latin typeface="Agency FB" panose="020B0503020202020204" pitchFamily="34" charset="0"/>
              </a:rPr>
              <a:t>, i.e. such customers are more rigid and attracted towards their culture.</a:t>
            </a:r>
            <a:endParaRPr lang="en-GB" sz="2400" dirty="0">
              <a:solidFill>
                <a:schemeClr val="tx2">
                  <a:lumMod val="50000"/>
                </a:schemeClr>
              </a:solidFill>
              <a:latin typeface="Agency FB" panose="020B0503020202020204" pitchFamily="34" charset="0"/>
            </a:endParaRPr>
          </a:p>
          <a:p>
            <a:pPr marL="0" indent="0" algn="just">
              <a:lnSpc>
                <a:spcPct val="110000"/>
              </a:lnSpc>
              <a:buNone/>
            </a:pPr>
            <a:endParaRPr lang="en-GB" sz="2400" dirty="0">
              <a:solidFill>
                <a:schemeClr val="tx2">
                  <a:lumMod val="50000"/>
                </a:schemeClr>
              </a:solidFill>
              <a:latin typeface="Agency FB" panose="020B0503020202020204" pitchFamily="34" charset="0"/>
            </a:endParaRPr>
          </a:p>
          <a:p>
            <a:pPr>
              <a:lnSpc>
                <a:spcPct val="110000"/>
              </a:lnSpc>
              <a:buFont typeface="Wingdings" panose="05000000000000000000" pitchFamily="2" charset="2"/>
              <a:buChar char="Ø"/>
            </a:pPr>
            <a:r>
              <a:rPr lang="en-GB" sz="2400" b="1" dirty="0">
                <a:solidFill>
                  <a:schemeClr val="tx2">
                    <a:lumMod val="50000"/>
                  </a:schemeClr>
                </a:solidFill>
                <a:latin typeface="Agency FB" panose="020B0503020202020204" pitchFamily="34" charset="0"/>
              </a:rPr>
              <a:t> </a:t>
            </a:r>
            <a:r>
              <a:rPr lang="en-GB" sz="2400" b="1" dirty="0">
                <a:solidFill>
                  <a:schemeClr val="accent6">
                    <a:lumMod val="50000"/>
                  </a:schemeClr>
                </a:solidFill>
                <a:latin typeface="Agency FB" panose="020B0503020202020204" pitchFamily="34" charset="0"/>
              </a:rPr>
              <a:t>High in NC (Need for Cognition) </a:t>
            </a:r>
            <a:r>
              <a:rPr lang="en-GB" sz="2400" dirty="0">
                <a:solidFill>
                  <a:schemeClr val="tx2">
                    <a:lumMod val="50000"/>
                  </a:schemeClr>
                </a:solidFill>
                <a:latin typeface="Agency FB" panose="020B0503020202020204" pitchFamily="34" charset="0"/>
              </a:rPr>
              <a:t>are more responsive to product related description and are more  responsive to written message, while customers who are low in NC are more influenced with the glamour associated by the product rather than stressing on knowing what actually the product is.</a:t>
            </a:r>
            <a:endParaRPr lang="en-GB" sz="2400" dirty="0">
              <a:solidFill>
                <a:schemeClr val="tx2">
                  <a:lumMod val="50000"/>
                </a:schemeClr>
              </a:solidFill>
              <a:latin typeface="Agency FB" panose="020B0503020202020204" pitchFamily="34" charset="0"/>
            </a:endParaRPr>
          </a:p>
          <a:p>
            <a:pPr marL="0" indent="0">
              <a:lnSpc>
                <a:spcPct val="110000"/>
              </a:lnSpc>
              <a:buNone/>
            </a:pPr>
            <a:endParaRPr lang="en-GB" sz="2400" dirty="0">
              <a:solidFill>
                <a:schemeClr val="tx2">
                  <a:lumMod val="50000"/>
                </a:schemeClr>
              </a:solidFill>
              <a:latin typeface="Agency FB" panose="020B0503020202020204" pitchFamily="34" charset="0"/>
            </a:endParaRPr>
          </a:p>
          <a:p>
            <a:pPr>
              <a:lnSpc>
                <a:spcPct val="110000"/>
              </a:lnSpc>
              <a:buFont typeface="Wingdings" panose="05000000000000000000" pitchFamily="2" charset="2"/>
              <a:buChar char="Ø"/>
            </a:pPr>
            <a:r>
              <a:rPr lang="en-GB" sz="2400" dirty="0">
                <a:solidFill>
                  <a:schemeClr val="tx2">
                    <a:lumMod val="50000"/>
                  </a:schemeClr>
                </a:solidFill>
                <a:latin typeface="Agency FB" panose="020B0503020202020204" pitchFamily="34" charset="0"/>
              </a:rPr>
              <a:t> </a:t>
            </a:r>
            <a:r>
              <a:rPr lang="en-GB" sz="2400" b="1" dirty="0">
                <a:solidFill>
                  <a:schemeClr val="accent6">
                    <a:lumMod val="50000"/>
                  </a:schemeClr>
                </a:solidFill>
                <a:latin typeface="Agency FB" panose="020B0503020202020204" pitchFamily="34" charset="0"/>
              </a:rPr>
              <a:t>Highly dogmatic </a:t>
            </a:r>
            <a:r>
              <a:rPr lang="en-GB" sz="2400" dirty="0">
                <a:solidFill>
                  <a:schemeClr val="tx2">
                    <a:lumMod val="50000"/>
                  </a:schemeClr>
                </a:solidFill>
                <a:latin typeface="Agency FB" panose="020B0503020202020204" pitchFamily="34" charset="0"/>
              </a:rPr>
              <a:t>since these customers are more likely to prefer traditional alternatives over traditional  products.</a:t>
            </a:r>
            <a:br>
              <a:rPr lang="en-GB" sz="2400" dirty="0">
                <a:solidFill>
                  <a:schemeClr val="tx2">
                    <a:lumMod val="50000"/>
                  </a:schemeClr>
                </a:solidFill>
                <a:latin typeface="Agency FB" panose="020B0503020202020204" pitchFamily="34" charset="0"/>
              </a:rPr>
            </a:br>
            <a:endParaRPr lang="en-GB" sz="2400" b="1" dirty="0">
              <a:solidFill>
                <a:schemeClr val="accent5">
                  <a:lumMod val="50000"/>
                </a:schemeClr>
              </a:solidFill>
              <a:latin typeface="Agency FB" panose="020B0503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2144" y="142629"/>
            <a:ext cx="10515600" cy="1325563"/>
          </a:xfrm>
        </p:spPr>
        <p:txBody>
          <a:bodyPr>
            <a:normAutofit/>
          </a:bodyPr>
          <a:lstStyle/>
          <a:p>
            <a:pPr lvl="0"/>
            <a:r>
              <a:rPr lang="en-GB" sz="4000" b="1" u="sng" dirty="0">
                <a:solidFill>
                  <a:srgbClr val="FF0000"/>
                </a:solidFill>
                <a:effectLst>
                  <a:outerShdw blurRad="38100" dist="38100" dir="2700000" algn="tl">
                    <a:srgbClr val="000000">
                      <a:alpha val="43137"/>
                    </a:srgbClr>
                  </a:outerShdw>
                </a:effectLst>
                <a:latin typeface="Algerian" panose="04020705040A02060702" pitchFamily="82" charset="0"/>
              </a:rPr>
              <a:t>Part 2:  Seo &amp; keyword research</a:t>
            </a:r>
            <a:endParaRPr lang="en-IN" sz="4000" u="sng"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468192"/>
            <a:ext cx="10515600" cy="5190185"/>
          </a:xfrm>
        </p:spPr>
        <p:txBody>
          <a:bodyPr>
            <a:normAutofit/>
          </a:bodyPr>
          <a:lstStyle/>
          <a:p>
            <a:pPr>
              <a:buFont typeface="Wingdings" panose="05000000000000000000" pitchFamily="2" charset="2"/>
              <a:buChar char="§"/>
            </a:pPr>
            <a:r>
              <a:rPr lang="en-GB" sz="2400" b="1" dirty="0">
                <a:solidFill>
                  <a:srgbClr val="FFFF00"/>
                </a:solidFill>
                <a:latin typeface="Copperplate Gothic Bold" panose="020E0705020206020404" pitchFamily="34" charset="0"/>
              </a:rPr>
              <a:t>SEO Audit of Fabindia </a:t>
            </a:r>
            <a:r>
              <a:rPr lang="en-GB" sz="2400" dirty="0">
                <a:solidFill>
                  <a:srgbClr val="FFFF00"/>
                </a:solidFill>
                <a:latin typeface="Copperplate Gothic Bold" panose="020E0705020206020404" pitchFamily="34" charset="0"/>
              </a:rPr>
              <a:t>Website</a:t>
            </a:r>
            <a:r>
              <a:rPr lang="en-GB" sz="2400" b="1" dirty="0">
                <a:solidFill>
                  <a:srgbClr val="FFFF00"/>
                </a:solidFill>
                <a:latin typeface="Copperplate Gothic Bold" panose="020E0705020206020404" pitchFamily="34" charset="0"/>
              </a:rPr>
              <a:t>:</a:t>
            </a:r>
            <a:endParaRPr lang="en-IN" sz="2400" b="1" dirty="0">
              <a:solidFill>
                <a:srgbClr val="FFFF00"/>
              </a:solidFill>
              <a:latin typeface="Copperplate Gothic Bold" panose="020E07050202060204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51" y="2140038"/>
            <a:ext cx="5440249" cy="4365937"/>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944" y="2140038"/>
            <a:ext cx="4912755" cy="4365937"/>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068" y="1"/>
            <a:ext cx="10515600" cy="7064060"/>
          </a:xfrm>
        </p:spPr>
        <p:txBody>
          <a:bodyPr/>
          <a:lstStyle/>
          <a:p>
            <a:pPr>
              <a:buFont typeface="Wingdings" panose="05000000000000000000" pitchFamily="2" charset="2"/>
              <a:buChar char="Ø"/>
            </a:pPr>
            <a:r>
              <a:rPr lang="en-GB" sz="3200"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Keyword Research Tools:  </a:t>
            </a:r>
            <a:r>
              <a:rPr lang="en-GB" b="1" i="1" u="sng" dirty="0">
                <a:solidFill>
                  <a:srgbClr val="FF0000"/>
                </a:solidFill>
                <a:latin typeface="Bodoni MT Black" panose="02070A03080606020203" pitchFamily="18" charset="0"/>
              </a:rPr>
              <a:t>SEMRUSH</a:t>
            </a:r>
            <a:br>
              <a:rPr lang="en-GB" b="1" i="1" dirty="0">
                <a:solidFill>
                  <a:schemeClr val="tx1">
                    <a:lumMod val="95000"/>
                    <a:lumOff val="5000"/>
                  </a:schemeClr>
                </a:solidFill>
                <a:latin typeface="Bodoni MT Black" panose="02070A03080606020203" pitchFamily="18" charset="0"/>
              </a:rPr>
            </a:br>
            <a:endParaRPr lang="en-GB" b="1" i="1" dirty="0">
              <a:solidFill>
                <a:schemeClr val="tx1">
                  <a:lumMod val="95000"/>
                  <a:lumOff val="5000"/>
                </a:schemeClr>
              </a:solidFill>
              <a:latin typeface="Bodoni MT Black" panose="02070A03080606020203" pitchFamily="18" charset="0"/>
            </a:endParaRP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61" y="969818"/>
            <a:ext cx="5132807" cy="543098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819" y="678873"/>
            <a:ext cx="5201216" cy="530629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a:blipFill>
            <a:blip r:embed="rId2"/>
            <a:tile tx="0" ty="0" sx="100000" sy="100000" flip="none" algn="tl"/>
          </a:blipFill>
        </p:spPr>
        <p:txBody>
          <a:bodyPr/>
          <a:lstStyle/>
          <a:p>
            <a:pPr>
              <a:lnSpc>
                <a:spcPct val="150000"/>
              </a:lnSpc>
            </a:pPr>
            <a:r>
              <a:rPr lang="en-GB" sz="2400" b="1" i="1" dirty="0">
                <a:solidFill>
                  <a:srgbClr val="0B35E9"/>
                </a:solidFill>
                <a:latin typeface="Lucida Sans" panose="020B0602030504020204" pitchFamily="34" charset="0"/>
              </a:rPr>
              <a:t>Long-tail Keywords:</a:t>
            </a:r>
            <a:endParaRPr lang="en-GB" sz="2400" b="1" i="1" dirty="0">
              <a:solidFill>
                <a:srgbClr val="0B35E9"/>
              </a:solidFill>
              <a:latin typeface="Lucida Sans" panose="020B0602030504020204" pitchFamily="34" charset="0"/>
            </a:endParaRPr>
          </a:p>
          <a:p>
            <a:pPr marL="0" indent="0" algn="just">
              <a:lnSpc>
                <a:spcPct val="100000"/>
              </a:lnSpc>
              <a:buNone/>
            </a:pPr>
            <a:r>
              <a:rPr lang="en-GB" sz="1800" b="1" i="1" dirty="0">
                <a:latin typeface="Lucida Sans" panose="020B0602030504020204" pitchFamily="34" charset="0"/>
              </a:rPr>
              <a:t>For example, if we analyse the keyword “</a:t>
            </a:r>
            <a:r>
              <a:rPr lang="en-GB" sz="1800" b="1" i="1" dirty="0">
                <a:solidFill>
                  <a:srgbClr val="FF0000"/>
                </a:solidFill>
                <a:latin typeface="Lucida Sans" panose="020B0602030504020204" pitchFamily="34" charset="0"/>
              </a:rPr>
              <a:t>best content marketing podcasts</a:t>
            </a:r>
            <a:r>
              <a:rPr lang="en-GB" sz="1800" b="1" i="1" dirty="0">
                <a:latin typeface="Lucida Sans" panose="020B0602030504020204" pitchFamily="34" charset="0"/>
              </a:rPr>
              <a:t>,” we see that it has a low search volume and low keyword difficulty and also have lower competition but higher conversation potentiality which align with the research objectives. It’s also longer and highly specific. So, it’s a long-tail keyword. These are usually keywords closely related to the term you just searched for</a:t>
            </a:r>
            <a:r>
              <a:rPr lang="en-GB" sz="1400" b="1" i="1" dirty="0">
                <a:latin typeface="Lucida Sans" panose="020B0602030504020204" pitchFamily="34" charset="0"/>
              </a:rPr>
              <a:t>.</a:t>
            </a:r>
            <a:endParaRPr lang="en-IN" sz="1400" b="1" i="1" dirty="0">
              <a:solidFill>
                <a:schemeClr val="accent1">
                  <a:lumMod val="50000"/>
                </a:schemeClr>
              </a:solidFill>
              <a:latin typeface="Lucida Sans" panose="020B0602030504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310" y="2290682"/>
            <a:ext cx="7379595" cy="4359499"/>
          </a:xfrm>
          <a:prstGeom prst="rect">
            <a:avLst/>
          </a:prstGeom>
          <a:blipFill>
            <a:blip r:embed="rId4"/>
            <a:tile tx="0" ty="0" sx="100000" sy="100000" flip="none" algn="tl"/>
          </a:blipFill>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blipFill>
            <a:blip r:embed="rId1"/>
            <a:tile tx="0" ty="0" sx="100000" sy="100000" flip="none" algn="tl"/>
          </a:blipFill>
        </p:spPr>
        <p:txBody>
          <a:bodyPr>
            <a:normAutofit fontScale="25000" lnSpcReduction="20000"/>
          </a:bodyPr>
          <a:lstStyle/>
          <a:p>
            <a:pPr>
              <a:lnSpc>
                <a:spcPct val="170000"/>
              </a:lnSpc>
              <a:buFont typeface="Wingdings" panose="05000000000000000000" pitchFamily="2" charset="2"/>
              <a:buChar char="Ø"/>
            </a:pPr>
            <a:r>
              <a:rPr lang="en-GB" sz="12800"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One tag optimization:   </a:t>
            </a:r>
            <a:r>
              <a:rPr lang="en-GB" sz="12800" b="1" dirty="0">
                <a:solidFill>
                  <a:schemeClr val="accent2">
                    <a:lumMod val="50000"/>
                  </a:schemeClr>
                </a:solidFill>
                <a:latin typeface="Algerian" panose="04020705040A02060702" pitchFamily="82" charset="0"/>
              </a:rPr>
              <a:t>META TAG OPTIMIZATION</a:t>
            </a:r>
            <a:br>
              <a:rPr lang="en-GB" b="1" dirty="0">
                <a:solidFill>
                  <a:srgbClr val="0070C0"/>
                </a:solidFill>
                <a:latin typeface="Algerian" panose="04020705040A02060702" pitchFamily="82" charset="0"/>
              </a:rPr>
            </a:br>
            <a:br>
              <a:rPr lang="en-GB" b="1" dirty="0">
                <a:solidFill>
                  <a:srgbClr val="0070C0"/>
                </a:solidFill>
                <a:latin typeface="Algerian" panose="04020705040A02060702" pitchFamily="82" charset="0"/>
              </a:rPr>
            </a:br>
            <a:r>
              <a:rPr lang="en-GB" sz="7200" b="1" i="1" dirty="0">
                <a:solidFill>
                  <a:srgbClr val="299D9D"/>
                </a:solidFill>
                <a:latin typeface="Lucida Sans" panose="020B0602030504020204" pitchFamily="34" charset="0"/>
              </a:rPr>
              <a:t>Meta tags are HTML tags used to provide additional information about a page to search engines and other clients. Clients process the meta tags and ignore those they don’t support. Meta tags are added to the &lt;head&gt; section of your HTML page and generally look like this: &lt;!</a:t>
            </a:r>
            <a:br>
              <a:rPr lang="en-GB" sz="7200" b="1" i="1" dirty="0">
                <a:solidFill>
                  <a:srgbClr val="299D9D"/>
                </a:solidFill>
                <a:latin typeface="Lucida Sans" panose="020B0602030504020204" pitchFamily="34" charset="0"/>
              </a:rPr>
            </a:br>
            <a:endParaRPr lang="en-GB" sz="7200" b="1" i="1" dirty="0">
              <a:solidFill>
                <a:srgbClr val="299D9D"/>
              </a:solidFill>
              <a:latin typeface="Lucida Sans" panose="020B0602030504020204" pitchFamily="34" charset="0"/>
            </a:endParaRPr>
          </a:p>
          <a:p>
            <a:pPr>
              <a:buFont typeface="Wingdings" panose="05000000000000000000" pitchFamily="2" charset="2"/>
              <a:buChar char="Ø"/>
            </a:pPr>
            <a:r>
              <a:rPr lang="en-GB" sz="12800" b="1" dirty="0">
                <a:solidFill>
                  <a:srgbClr val="FF0000"/>
                </a:solidFill>
                <a:latin typeface="Bahnschrift SemiBold Condensed" panose="020B0502040204020203" pitchFamily="34" charset="0"/>
              </a:rPr>
              <a:t>Meta Description for SEO:</a:t>
            </a:r>
            <a:br>
              <a:rPr lang="en-GB" sz="12800" b="1" i="1" dirty="0">
                <a:solidFill>
                  <a:srgbClr val="7030A0"/>
                </a:solidFill>
                <a:latin typeface="Bahnschrift SemiBold Condensed" panose="020B0502040204020203" pitchFamily="34" charset="0"/>
              </a:rPr>
            </a:br>
            <a:br>
              <a:rPr lang="en-GB" sz="2000" b="1" dirty="0">
                <a:solidFill>
                  <a:srgbClr val="872D2D"/>
                </a:solidFill>
              </a:rPr>
            </a:br>
            <a:endParaRPr lang="en-GB" sz="2000" b="1" dirty="0">
              <a:solidFill>
                <a:srgbClr val="872D2D"/>
              </a:solidFill>
            </a:endParaRPr>
          </a:p>
          <a:p>
            <a:pPr>
              <a:lnSpc>
                <a:spcPct val="120000"/>
              </a:lnSpc>
            </a:pPr>
            <a:r>
              <a:rPr lang="en-GB" sz="8000" b="1" i="1" dirty="0">
                <a:solidFill>
                  <a:srgbClr val="0B35E9"/>
                </a:solidFill>
              </a:rPr>
              <a:t>Keep it under 160 characters.</a:t>
            </a:r>
            <a:endParaRPr lang="en-GB" sz="8000" b="1" i="1" dirty="0">
              <a:solidFill>
                <a:srgbClr val="0B35E9"/>
              </a:solidFill>
            </a:endParaRPr>
          </a:p>
          <a:p>
            <a:pPr>
              <a:lnSpc>
                <a:spcPct val="120000"/>
              </a:lnSpc>
            </a:pPr>
            <a:r>
              <a:rPr lang="en-GB" sz="8000" b="1" i="1" dirty="0">
                <a:solidFill>
                  <a:srgbClr val="0B35E9"/>
                </a:solidFill>
              </a:rPr>
              <a:t>Create distinct summaries for each page.</a:t>
            </a:r>
            <a:endParaRPr lang="en-GB" sz="8000" b="1" i="1" dirty="0">
              <a:solidFill>
                <a:srgbClr val="0B35E9"/>
              </a:solidFill>
            </a:endParaRPr>
          </a:p>
          <a:p>
            <a:pPr>
              <a:lnSpc>
                <a:spcPct val="120000"/>
              </a:lnSpc>
            </a:pPr>
            <a:r>
              <a:rPr lang="en-GB" sz="8000" b="1" i="1" dirty="0">
                <a:solidFill>
                  <a:srgbClr val="0B35E9"/>
                </a:solidFill>
              </a:rPr>
              <a:t>Avoid duplicate meta descriptions on your website.</a:t>
            </a:r>
            <a:endParaRPr lang="en-GB" sz="8000" b="1" i="1" dirty="0">
              <a:solidFill>
                <a:srgbClr val="0B35E9"/>
              </a:solidFill>
            </a:endParaRPr>
          </a:p>
          <a:p>
            <a:pPr>
              <a:lnSpc>
                <a:spcPct val="120000"/>
              </a:lnSpc>
            </a:pPr>
            <a:r>
              <a:rPr lang="en-GB" sz="8000" b="1" i="1" dirty="0">
                <a:solidFill>
                  <a:srgbClr val="0B35E9"/>
                </a:solidFill>
              </a:rPr>
              <a:t>Use sentence case.</a:t>
            </a:r>
            <a:endParaRPr lang="en-GB" sz="8000" b="1" i="1" dirty="0">
              <a:solidFill>
                <a:srgbClr val="0B35E9"/>
              </a:solidFill>
            </a:endParaRPr>
          </a:p>
          <a:p>
            <a:pPr>
              <a:lnSpc>
                <a:spcPct val="120000"/>
              </a:lnSpc>
            </a:pPr>
            <a:r>
              <a:rPr lang="en-GB" sz="8000" b="1" i="1" dirty="0">
                <a:solidFill>
                  <a:srgbClr val="0B35E9"/>
                </a:solidFill>
              </a:rPr>
              <a:t>Be accurate, descriptive, and concise.</a:t>
            </a:r>
            <a:endParaRPr lang="en-GB" sz="8000" b="1" i="1" dirty="0">
              <a:solidFill>
                <a:srgbClr val="0B35E9"/>
              </a:solidFill>
            </a:endParaRPr>
          </a:p>
          <a:p>
            <a:pPr>
              <a:lnSpc>
                <a:spcPct val="120000"/>
              </a:lnSpc>
            </a:pPr>
            <a:r>
              <a:rPr lang="en-GB" sz="8000" b="1" i="1" dirty="0">
                <a:solidFill>
                  <a:srgbClr val="0B35E9"/>
                </a:solidFill>
              </a:rPr>
              <a:t>Match search content.</a:t>
            </a:r>
            <a:endParaRPr lang="en-GB" sz="8000" b="1" i="1" dirty="0">
              <a:solidFill>
                <a:srgbClr val="0B35E9"/>
              </a:solidFill>
            </a:endParaRPr>
          </a:p>
          <a:p>
            <a:pPr>
              <a:lnSpc>
                <a:spcPct val="120000"/>
              </a:lnSpc>
            </a:pPr>
            <a:r>
              <a:rPr lang="en-GB" sz="8000" b="1" i="1" dirty="0">
                <a:solidFill>
                  <a:srgbClr val="0B35E9"/>
                </a:solidFill>
              </a:rPr>
              <a:t>Only include your target keyword where it makes sense.</a:t>
            </a:r>
            <a:br>
              <a:rPr lang="en-GB" sz="8000" b="1" i="1" dirty="0">
                <a:solidFill>
                  <a:srgbClr val="0B35E9"/>
                </a:solidFill>
              </a:rPr>
            </a:br>
            <a:br>
              <a:rPr lang="en-GB" sz="8000" b="1" i="1" dirty="0">
                <a:solidFill>
                  <a:srgbClr val="0B35E9"/>
                </a:solidFill>
              </a:rPr>
            </a:br>
            <a:br>
              <a:rPr lang="en-GB" sz="8000" b="1" dirty="0">
                <a:solidFill>
                  <a:srgbClr val="0B35E9"/>
                </a:solidFill>
                <a:latin typeface="Algerian" panose="04020705040A02060702" pitchFamily="82" charset="0"/>
              </a:rPr>
            </a:br>
            <a:br>
              <a:rPr lang="en-GB" sz="7200" b="1" dirty="0">
                <a:solidFill>
                  <a:srgbClr val="0B35E9"/>
                </a:solidFill>
                <a:latin typeface="Algerian" panose="04020705040A02060702" pitchFamily="82" charset="0"/>
              </a:rPr>
            </a:br>
            <a:endParaRPr lang="en-IN" sz="7200" b="1" dirty="0">
              <a:solidFill>
                <a:srgbClr val="0B35E9"/>
              </a:solidFill>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blipFill>
            <a:blip r:embed="rId1"/>
            <a:tile tx="0" ty="0" sx="100000" sy="100000" flip="none" algn="tl"/>
          </a:blipFill>
        </p:spPr>
        <p:txBody>
          <a:bodyPr>
            <a:normAutofit fontScale="47500" lnSpcReduction="20000"/>
          </a:bodyPr>
          <a:lstStyle/>
          <a:p>
            <a:pPr>
              <a:lnSpc>
                <a:spcPct val="120000"/>
              </a:lnSpc>
              <a:buFont typeface="Wingdings" panose="05000000000000000000" pitchFamily="2" charset="2"/>
              <a:buChar char="Ø"/>
            </a:pPr>
            <a:r>
              <a:rPr lang="en-IN" sz="6700" b="1" dirty="0">
                <a:solidFill>
                  <a:srgbClr val="0B35E9"/>
                </a:solidFill>
                <a:latin typeface="Algerian" panose="04020705040A02060702" pitchFamily="82" charset="0"/>
              </a:rPr>
              <a:t>Content optimization for SEO:</a:t>
            </a:r>
            <a:br>
              <a:rPr lang="en-IN" dirty="0"/>
            </a:br>
            <a:br>
              <a:rPr lang="en-IN" sz="3400" dirty="0"/>
            </a:br>
            <a:r>
              <a:rPr lang="en-IN" sz="5100" dirty="0">
                <a:effectLst>
                  <a:outerShdw blurRad="38100" dist="38100" dir="2700000" algn="tl">
                    <a:srgbClr val="000000">
                      <a:alpha val="43137"/>
                    </a:srgbClr>
                  </a:outerShdw>
                </a:effectLst>
                <a:latin typeface="Bahnschrift Condensed" panose="020B0502040204020203" pitchFamily="34" charset="0"/>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br>
              <a:rPr lang="en-IN" sz="5100" dirty="0">
                <a:effectLst>
                  <a:outerShdw blurRad="38100" dist="38100" dir="2700000" algn="tl">
                    <a:srgbClr val="000000">
                      <a:alpha val="43137"/>
                    </a:srgbClr>
                  </a:outerShdw>
                </a:effectLst>
                <a:latin typeface="Bahnschrift Condensed" panose="020B0502040204020203" pitchFamily="34" charset="0"/>
              </a:rPr>
            </a:br>
            <a:endParaRPr lang="en-IN" sz="5100" dirty="0">
              <a:effectLst>
                <a:outerShdw blurRad="38100" dist="38100" dir="2700000" algn="tl">
                  <a:srgbClr val="000000">
                    <a:alpha val="43137"/>
                  </a:srgbClr>
                </a:outerShdw>
              </a:effectLst>
              <a:latin typeface="Bahnschrift Condensed" panose="020B0502040204020203" pitchFamily="34" charset="0"/>
            </a:endParaRPr>
          </a:p>
          <a:p>
            <a:pPr>
              <a:buFont typeface="Wingdings" panose="05000000000000000000" pitchFamily="2" charset="2"/>
              <a:buChar char="Ø"/>
            </a:pPr>
            <a:r>
              <a:rPr lang="en-IN" sz="5800" b="1" dirty="0">
                <a:solidFill>
                  <a:srgbClr val="0B35E9"/>
                </a:solidFill>
                <a:latin typeface="Algerian" panose="04020705040A02060702" pitchFamily="82" charset="0"/>
              </a:rPr>
              <a:t>Tips and techniques how to optimize:</a:t>
            </a:r>
            <a:br>
              <a:rPr lang="en-IN" dirty="0"/>
            </a:br>
            <a:endParaRPr lang="en-IN" dirty="0">
              <a:solidFill>
                <a:srgbClr val="00B0F0"/>
              </a:solidFill>
            </a:endParaRPr>
          </a:p>
          <a:p>
            <a:r>
              <a:rPr lang="en-IN" sz="4400" b="1" i="1" dirty="0">
                <a:solidFill>
                  <a:srgbClr val="FF0000"/>
                </a:solidFill>
              </a:rPr>
              <a:t>Write great content</a:t>
            </a:r>
            <a:endParaRPr lang="en-IN" sz="4400" b="1" i="1" dirty="0">
              <a:solidFill>
                <a:srgbClr val="FF0000"/>
              </a:solidFill>
            </a:endParaRPr>
          </a:p>
          <a:p>
            <a:r>
              <a:rPr lang="en-IN" sz="4400" b="1" i="1" dirty="0">
                <a:solidFill>
                  <a:srgbClr val="FF0000"/>
                </a:solidFill>
              </a:rPr>
              <a:t>Keep new content coming</a:t>
            </a:r>
            <a:endParaRPr lang="en-IN" sz="4400" b="1" i="1" dirty="0">
              <a:solidFill>
                <a:srgbClr val="FF0000"/>
              </a:solidFill>
            </a:endParaRPr>
          </a:p>
          <a:p>
            <a:r>
              <a:rPr lang="en-IN" sz="4400" b="1" i="1" dirty="0">
                <a:solidFill>
                  <a:srgbClr val="FF0000"/>
                </a:solidFill>
              </a:rPr>
              <a:t>Use headings</a:t>
            </a:r>
            <a:endParaRPr lang="en-IN" sz="4400" b="1" i="1" dirty="0">
              <a:solidFill>
                <a:srgbClr val="FF0000"/>
              </a:solidFill>
            </a:endParaRPr>
          </a:p>
          <a:p>
            <a:r>
              <a:rPr lang="en-IN" sz="4400" b="1" i="1" dirty="0">
                <a:solidFill>
                  <a:srgbClr val="FF0000"/>
                </a:solidFill>
              </a:rPr>
              <a:t>Optimize the text</a:t>
            </a:r>
            <a:endParaRPr lang="en-IN" sz="4400" b="1" i="1" dirty="0">
              <a:solidFill>
                <a:srgbClr val="FF0000"/>
              </a:solidFill>
            </a:endParaRPr>
          </a:p>
          <a:p>
            <a:r>
              <a:rPr lang="en-IN" sz="4400" b="1" i="1" dirty="0">
                <a:solidFill>
                  <a:srgbClr val="FF0000"/>
                </a:solidFill>
              </a:rPr>
              <a:t>Optimise images</a:t>
            </a:r>
            <a:endParaRPr lang="en-IN" sz="4400" b="1" i="1" dirty="0">
              <a:solidFill>
                <a:srgbClr val="FF0000"/>
              </a:solidFill>
            </a:endParaRPr>
          </a:p>
          <a:p>
            <a:r>
              <a:rPr lang="en-IN" sz="4400" b="1" i="1" dirty="0">
                <a:solidFill>
                  <a:srgbClr val="FF0000"/>
                </a:solidFill>
              </a:rPr>
              <a:t>Optimise videos</a:t>
            </a:r>
            <a:endParaRPr lang="en-IN" sz="4400" b="1" i="1" dirty="0">
              <a:solidFill>
                <a:srgbClr val="FF0000"/>
              </a:solidFill>
            </a:endParaRPr>
          </a:p>
          <a:p>
            <a:r>
              <a:rPr lang="en-IN" sz="4400" b="1" i="1" dirty="0">
                <a:solidFill>
                  <a:srgbClr val="FF0000"/>
                </a:solidFill>
              </a:rPr>
              <a:t>Stop writing for search engines</a:t>
            </a:r>
            <a:endParaRPr lang="en-IN" sz="4400" b="1" i="1" dirty="0">
              <a:solidFill>
                <a:srgbClr val="FF0000"/>
              </a:solidFill>
            </a:endParaRPr>
          </a:p>
          <a:p>
            <a:r>
              <a:rPr lang="en-IN" sz="4400" b="1" i="1" dirty="0">
                <a:solidFill>
                  <a:srgbClr val="FF0000"/>
                </a:solidFill>
              </a:rPr>
              <a:t>Use social media</a:t>
            </a:r>
            <a:endParaRPr lang="en-IN" sz="4400" b="1" i="1" dirty="0">
              <a:solidFill>
                <a:srgbClr val="FF0000"/>
              </a:solidFill>
            </a:endParaRPr>
          </a:p>
          <a:p>
            <a:r>
              <a:rPr lang="en-IN" sz="4400" b="1" i="1" dirty="0">
                <a:solidFill>
                  <a:srgbClr val="FF0000"/>
                </a:solidFill>
              </a:rPr>
              <a:t>Keep it clean</a:t>
            </a:r>
            <a:br>
              <a:rPr lang="en-IN" sz="4400" b="1" i="1" dirty="0">
                <a:solidFill>
                  <a:srgbClr val="872D2D"/>
                </a:solidFill>
              </a:rPr>
            </a:br>
            <a:br>
              <a:rPr lang="en-IN" sz="4400" b="1" i="1" dirty="0">
                <a:solidFill>
                  <a:srgbClr val="872D2D"/>
                </a:solidFill>
              </a:rPr>
            </a:br>
            <a:endParaRPr lang="en-IN" sz="4400" b="1" i="1" dirty="0">
              <a:solidFill>
                <a:srgbClr val="872D2D"/>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5790</Words>
  <Application>WPS Presentation</Application>
  <PresentationFormat>Widescreen</PresentationFormat>
  <Paragraphs>136</Paragraphs>
  <Slides>21</Slides>
  <Notes>1</Notes>
  <HiddenSlides>0</HiddenSlides>
  <MMClips>5</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21</vt:i4>
      </vt:variant>
    </vt:vector>
  </HeadingPairs>
  <TitlesOfParts>
    <vt:vector size="51" baseType="lpstr">
      <vt:lpstr>Arial</vt:lpstr>
      <vt:lpstr>SimSun</vt:lpstr>
      <vt:lpstr>Wingdings</vt:lpstr>
      <vt:lpstr>Andalus</vt:lpstr>
      <vt:lpstr>Algerian</vt:lpstr>
      <vt:lpstr>Castellar</vt:lpstr>
      <vt:lpstr>Agency FB</vt:lpstr>
      <vt:lpstr>Garamond</vt:lpstr>
      <vt:lpstr>NSimSun</vt:lpstr>
      <vt:lpstr>Bahnschrift SemiBold Condensed</vt:lpstr>
      <vt:lpstr>Bahnschrift Condensed</vt:lpstr>
      <vt:lpstr>Copperplate Gothic Bold</vt:lpstr>
      <vt:lpstr>Bodoni MT Black</vt:lpstr>
      <vt:lpstr>Lucida Sans</vt:lpstr>
      <vt:lpstr>Calibri</vt:lpstr>
      <vt:lpstr>Microsoft YaHei</vt:lpstr>
      <vt:lpstr>Arial Unicode MS</vt:lpstr>
      <vt:lpstr>Calibri Light</vt:lpstr>
      <vt:lpstr>Bernard MT Condensed</vt:lpstr>
      <vt:lpstr>Bahnschrift Light</vt:lpstr>
      <vt:lpstr>Bahnschrift SemiBold</vt:lpstr>
      <vt:lpstr>Forte</vt:lpstr>
      <vt:lpstr>Google Sans</vt:lpstr>
      <vt:lpstr>Segoe Print</vt:lpstr>
      <vt:lpstr>Bodoni MT</vt:lpstr>
      <vt:lpstr>Lucida Handwriting</vt:lpstr>
      <vt:lpstr>Franklin Gothic Book</vt:lpstr>
      <vt:lpstr>Gill Sans MT</vt:lpstr>
      <vt:lpstr>Office Theme</vt:lpstr>
      <vt:lpstr>1_Office Theme</vt:lpstr>
      <vt:lpstr>LOKESH</vt:lpstr>
      <vt:lpstr>COMPREHENSIVE  DIGITAL MARKETING</vt:lpstr>
      <vt:lpstr>     Part 1: Brand study, Competitor Analysis &amp; Buyer’s/Audience’s Persona </vt:lpstr>
      <vt:lpstr>PowerPoint 演示文稿</vt:lpstr>
      <vt:lpstr>Part 2:  Seo &amp; keyword research</vt:lpstr>
      <vt:lpstr>PowerPoint 演示文稿</vt:lpstr>
      <vt:lpstr>PowerPoint 演示文稿</vt:lpstr>
      <vt:lpstr>PowerPoint 演示文稿</vt:lpstr>
      <vt:lpstr>PowerPoint 演示文稿</vt:lpstr>
      <vt:lpstr>PowerPoint 演示文稿</vt:lpstr>
      <vt:lpstr>Part 3: Content Ideas and Marketing Strategies CONTENT CALENDAR</vt:lpstr>
      <vt:lpstr>PowerPoint 演示文稿</vt:lpstr>
      <vt:lpstr>Challenges encountered and lessons learned in marketing strategies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Lokesh</dc:creator>
  <cp:lastModifiedBy>sys</cp:lastModifiedBy>
  <cp:revision>118</cp:revision>
  <dcterms:created xsi:type="dcterms:W3CDTF">2023-07-19T10:30:00Z</dcterms:created>
  <dcterms:modified xsi:type="dcterms:W3CDTF">2023-08-04T04:26:40Z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943C30286C524F9B924D77B73EA8E38C</vt:lpwstr>
  </property>
  <property fmtid="{D5CDD505-2E9C-101B-9397-08002B2CF9AE}" pid="3" name="KSOProductBuildVer">
    <vt:lpwstr>1033-11.2.0.11306</vt:lpwstr>
  </property>
</Properties>
</file>